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media/image5.jpg" ContentType="image/jpg"/>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65" r:id="rId3"/>
    <p:sldId id="258" r:id="rId4"/>
    <p:sldId id="282" r:id="rId5"/>
    <p:sldId id="266" r:id="rId6"/>
    <p:sldId id="529" r:id="rId7"/>
    <p:sldId id="259" r:id="rId8"/>
    <p:sldId id="281" r:id="rId9"/>
    <p:sldId id="260" r:id="rId10"/>
    <p:sldId id="267" r:id="rId11"/>
    <p:sldId id="268" r:id="rId12"/>
    <p:sldId id="269" r:id="rId13"/>
    <p:sldId id="261" r:id="rId14"/>
    <p:sldId id="262" r:id="rId15"/>
    <p:sldId id="263" r:id="rId16"/>
    <p:sldId id="264" r:id="rId17"/>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C050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346448-398D-49B7-9E0E-1A2EFE11F4B0}" v="5" dt="2023-09-14T07:19:03.771"/>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94660"/>
  </p:normalViewPr>
  <p:slideViewPr>
    <p:cSldViewPr>
      <p:cViewPr varScale="1">
        <p:scale>
          <a:sx n="84" d="100"/>
          <a:sy n="84" d="100"/>
        </p:scale>
        <p:origin x="494"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i Sharanya" userId="3bdd0d0781e8bcd3" providerId="LiveId" clId="{04346448-398D-49B7-9E0E-1A2EFE11F4B0}"/>
    <pc:docChg chg="undo custSel addSld modSld sldOrd">
      <pc:chgData name="Sai Sharanya" userId="3bdd0d0781e8bcd3" providerId="LiveId" clId="{04346448-398D-49B7-9E0E-1A2EFE11F4B0}" dt="2023-09-14T15:42:44.868" v="81" actId="1076"/>
      <pc:docMkLst>
        <pc:docMk/>
      </pc:docMkLst>
      <pc:sldChg chg="add ord">
        <pc:chgData name="Sai Sharanya" userId="3bdd0d0781e8bcd3" providerId="LiveId" clId="{04346448-398D-49B7-9E0E-1A2EFE11F4B0}" dt="2023-09-14T07:19:06.730" v="74"/>
        <pc:sldMkLst>
          <pc:docMk/>
          <pc:sldMk cId="0" sldId="256"/>
        </pc:sldMkLst>
      </pc:sldChg>
      <pc:sldChg chg="addSp delSp modSp mod">
        <pc:chgData name="Sai Sharanya" userId="3bdd0d0781e8bcd3" providerId="LiveId" clId="{04346448-398D-49B7-9E0E-1A2EFE11F4B0}" dt="2023-09-14T07:18:54.547" v="71" actId="22"/>
        <pc:sldMkLst>
          <pc:docMk/>
          <pc:sldMk cId="0" sldId="259"/>
        </pc:sldMkLst>
        <pc:spChg chg="mod">
          <ac:chgData name="Sai Sharanya" userId="3bdd0d0781e8bcd3" providerId="LiveId" clId="{04346448-398D-49B7-9E0E-1A2EFE11F4B0}" dt="2023-09-14T07:11:56.305" v="58" actId="113"/>
          <ac:spMkLst>
            <pc:docMk/>
            <pc:sldMk cId="0" sldId="259"/>
            <ac:spMk id="5" creationId="{462BB128-6712-ED11-C799-CEC67801CA8B}"/>
          </ac:spMkLst>
        </pc:spChg>
        <pc:spChg chg="add del">
          <ac:chgData name="Sai Sharanya" userId="3bdd0d0781e8bcd3" providerId="LiveId" clId="{04346448-398D-49B7-9E0E-1A2EFE11F4B0}" dt="2023-09-14T07:18:54.547" v="71" actId="22"/>
          <ac:spMkLst>
            <pc:docMk/>
            <pc:sldMk cId="0" sldId="259"/>
            <ac:spMk id="6" creationId="{C7F58328-EAC3-E019-326E-F0D6D9B124D9}"/>
          </ac:spMkLst>
        </pc:spChg>
      </pc:sldChg>
      <pc:sldChg chg="addSp delSp modSp mod">
        <pc:chgData name="Sai Sharanya" userId="3bdd0d0781e8bcd3" providerId="LiveId" clId="{04346448-398D-49B7-9E0E-1A2EFE11F4B0}" dt="2023-09-14T07:20:01.204" v="80" actId="1076"/>
        <pc:sldMkLst>
          <pc:docMk/>
          <pc:sldMk cId="0" sldId="263"/>
        </pc:sldMkLst>
        <pc:spChg chg="mod">
          <ac:chgData name="Sai Sharanya" userId="3bdd0d0781e8bcd3" providerId="LiveId" clId="{04346448-398D-49B7-9E0E-1A2EFE11F4B0}" dt="2023-09-14T07:19:52.198" v="77" actId="1076"/>
          <ac:spMkLst>
            <pc:docMk/>
            <pc:sldMk cId="0" sldId="263"/>
            <ac:spMk id="2" creationId="{00000000-0000-0000-0000-000000000000}"/>
          </ac:spMkLst>
        </pc:spChg>
        <pc:spChg chg="mod">
          <ac:chgData name="Sai Sharanya" userId="3bdd0d0781e8bcd3" providerId="LiveId" clId="{04346448-398D-49B7-9E0E-1A2EFE11F4B0}" dt="2023-09-14T07:19:55.868" v="78" actId="1076"/>
          <ac:spMkLst>
            <pc:docMk/>
            <pc:sldMk cId="0" sldId="263"/>
            <ac:spMk id="3" creationId="{90F40DEA-B878-6946-8BF4-CD223ACE8F61}"/>
          </ac:spMkLst>
        </pc:spChg>
        <pc:spChg chg="mod">
          <ac:chgData name="Sai Sharanya" userId="3bdd0d0781e8bcd3" providerId="LiveId" clId="{04346448-398D-49B7-9E0E-1A2EFE11F4B0}" dt="2023-09-14T07:19:45.732" v="76" actId="1076"/>
          <ac:spMkLst>
            <pc:docMk/>
            <pc:sldMk cId="0" sldId="263"/>
            <ac:spMk id="4" creationId="{18980091-6D29-7EA7-D3FE-FCB344CF3312}"/>
          </ac:spMkLst>
        </pc:spChg>
        <pc:spChg chg="add del mod">
          <ac:chgData name="Sai Sharanya" userId="3bdd0d0781e8bcd3" providerId="LiveId" clId="{04346448-398D-49B7-9E0E-1A2EFE11F4B0}" dt="2023-09-14T07:08:41.165" v="48" actId="767"/>
          <ac:spMkLst>
            <pc:docMk/>
            <pc:sldMk cId="0" sldId="263"/>
            <ac:spMk id="5" creationId="{F899C117-AFC3-C792-DB51-403D734BA1C6}"/>
          </ac:spMkLst>
        </pc:spChg>
        <pc:spChg chg="mod">
          <ac:chgData name="Sai Sharanya" userId="3bdd0d0781e8bcd3" providerId="LiveId" clId="{04346448-398D-49B7-9E0E-1A2EFE11F4B0}" dt="2023-09-14T07:19:42.923" v="75" actId="1076"/>
          <ac:spMkLst>
            <pc:docMk/>
            <pc:sldMk cId="0" sldId="263"/>
            <ac:spMk id="6" creationId="{975AF7D4-B98C-E0FF-46B4-D4A8AB0F0075}"/>
          </ac:spMkLst>
        </pc:spChg>
        <pc:spChg chg="add del mod">
          <ac:chgData name="Sai Sharanya" userId="3bdd0d0781e8bcd3" providerId="LiveId" clId="{04346448-398D-49B7-9E0E-1A2EFE11F4B0}" dt="2023-09-14T07:08:40.789" v="47" actId="767"/>
          <ac:spMkLst>
            <pc:docMk/>
            <pc:sldMk cId="0" sldId="263"/>
            <ac:spMk id="7" creationId="{005C65E8-A7D0-A1AE-1F1F-E4FC3C484A3D}"/>
          </ac:spMkLst>
        </pc:spChg>
        <pc:spChg chg="add mod">
          <ac:chgData name="Sai Sharanya" userId="3bdd0d0781e8bcd3" providerId="LiveId" clId="{04346448-398D-49B7-9E0E-1A2EFE11F4B0}" dt="2023-09-14T07:20:01.204" v="80" actId="1076"/>
          <ac:spMkLst>
            <pc:docMk/>
            <pc:sldMk cId="0" sldId="263"/>
            <ac:spMk id="9" creationId="{4B64FE0D-8582-87EB-C347-042A388D1614}"/>
          </ac:spMkLst>
        </pc:spChg>
        <pc:picChg chg="mod">
          <ac:chgData name="Sai Sharanya" userId="3bdd0d0781e8bcd3" providerId="LiveId" clId="{04346448-398D-49B7-9E0E-1A2EFE11F4B0}" dt="2023-09-14T07:19:57.750" v="79" actId="1076"/>
          <ac:picMkLst>
            <pc:docMk/>
            <pc:sldMk cId="0" sldId="263"/>
            <ac:picMk id="11" creationId="{0411C186-9579-75DC-FA02-AFD03B79B5F5}"/>
          </ac:picMkLst>
        </pc:picChg>
      </pc:sldChg>
      <pc:sldChg chg="modSp mod">
        <pc:chgData name="Sai Sharanya" userId="3bdd0d0781e8bcd3" providerId="LiveId" clId="{04346448-398D-49B7-9E0E-1A2EFE11F4B0}" dt="2023-09-14T15:42:44.868" v="81" actId="1076"/>
        <pc:sldMkLst>
          <pc:docMk/>
          <pc:sldMk cId="2179318373" sldId="266"/>
        </pc:sldMkLst>
        <pc:spChg chg="mod">
          <ac:chgData name="Sai Sharanya" userId="3bdd0d0781e8bcd3" providerId="LiveId" clId="{04346448-398D-49B7-9E0E-1A2EFE11F4B0}" dt="2023-09-14T15:42:44.868" v="81" actId="1076"/>
          <ac:spMkLst>
            <pc:docMk/>
            <pc:sldMk cId="2179318373" sldId="266"/>
            <ac:spMk id="11" creationId="{FABA1522-953E-0A35-C6A5-46378130813C}"/>
          </ac:spMkLst>
        </pc:spChg>
      </pc:sldChg>
    </pc:docChg>
  </pc:docChgLst>
</pc:chgInfo>
</file>

<file path=ppt/media/image1.jpg>
</file>

<file path=ppt/media/image10.png>
</file>

<file path=ppt/media/image11.jpeg>
</file>

<file path=ppt/media/image12.jpeg>
</file>

<file path=ppt/media/image13.jpg>
</file>

<file path=ppt/media/image14.jpg>
</file>

<file path=ppt/media/image15.jpg>
</file>

<file path=ppt/media/image16.jpg>
</file>

<file path=ppt/media/image17.jpg>
</file>

<file path=ppt/media/image18.jpg>
</file>

<file path=ppt/media/image19.jpg>
</file>

<file path=ppt/media/image2.jpeg>
</file>

<file path=ppt/media/image20.png>
</file>

<file path=ppt/media/image21.png>
</file>

<file path=ppt/media/image22.png>
</file>

<file path=ppt/media/image23.png>
</file>

<file path=ppt/media/image24.png>
</file>

<file path=ppt/media/image25.png>
</file>

<file path=ppt/media/image3.pn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02B65D2-0536-4931-B108-2A9FB065A5B9}" type="datetimeFigureOut">
              <a:rPr lang="en-US" smtClean="0"/>
              <a:t>9/14/2023</a:t>
            </a:fld>
            <a:endParaRPr lang="en-US" dirty="0"/>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C4E0AAEB-D0DC-429A-83B0-C1BE405A0BCC}" type="slidenum">
              <a:rPr lang="en-US" smtClean="0"/>
              <a:t>‹#›</a:t>
            </a:fld>
            <a:endParaRPr lang="en-US" dirty="0"/>
          </a:p>
        </p:txBody>
      </p:sp>
    </p:spTree>
    <p:extLst>
      <p:ext uri="{BB962C8B-B14F-4D97-AF65-F5344CB8AC3E}">
        <p14:creationId xmlns:p14="http://schemas.microsoft.com/office/powerpoint/2010/main" val="2454212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3a3236a043_1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3a3236a043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9/14/2023</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00" b="1" i="0">
                <a:solidFill>
                  <a:schemeClr val="bg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9/14/2023</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00" b="1" i="0">
                <a:solidFill>
                  <a:schemeClr val="bg1"/>
                </a:solidFill>
                <a:latin typeface="Arial"/>
                <a:cs typeface="Arial"/>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9/14/2023</a:t>
            </a:fld>
            <a:endParaRPr lang="en-US" dirty="0"/>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00" b="1" i="0">
                <a:solidFill>
                  <a:schemeClr val="bg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9/14/2023</a:t>
            </a:fld>
            <a:endParaRPr lang="en-US" dirty="0"/>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9/14/2023</a:t>
            </a:fld>
            <a:endParaRPr lang="en-US" dirty="0"/>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 and body">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4"/>
          <p:cNvSpPr/>
          <p:nvPr/>
        </p:nvSpPr>
        <p:spPr>
          <a:xfrm>
            <a:off x="242110" y="224817"/>
            <a:ext cx="11677516" cy="6440315"/>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 name="Google Shape;21;p4"/>
          <p:cNvSpPr/>
          <p:nvPr/>
        </p:nvSpPr>
        <p:spPr>
          <a:xfrm>
            <a:off x="406401" y="406400"/>
            <a:ext cx="11344612" cy="6052765"/>
          </a:xfrm>
          <a:prstGeom prst="rect">
            <a:avLst/>
          </a:prstGeom>
          <a:noFill/>
          <a:ln w="9525" cap="flat" cmpd="sng">
            <a:solidFill>
              <a:schemeClr val="accent2"/>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 name="Google Shape;22;p4"/>
          <p:cNvSpPr txBox="1">
            <a:spLocks noGrp="1"/>
          </p:cNvSpPr>
          <p:nvPr>
            <p:ph type="title"/>
          </p:nvPr>
        </p:nvSpPr>
        <p:spPr>
          <a:xfrm>
            <a:off x="960000" y="7192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3" name="Google Shape;23;p4"/>
          <p:cNvSpPr txBox="1">
            <a:spLocks noGrp="1"/>
          </p:cNvSpPr>
          <p:nvPr>
            <p:ph type="body" idx="1"/>
          </p:nvPr>
        </p:nvSpPr>
        <p:spPr>
          <a:xfrm>
            <a:off x="960000" y="1621003"/>
            <a:ext cx="10272000" cy="45552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Clr>
                <a:srgbClr val="434343"/>
              </a:buClr>
              <a:buSzPts val="1200"/>
              <a:buAutoNum type="arabicPeriod"/>
              <a:defRPr sz="1667">
                <a:solidFill>
                  <a:srgbClr val="434343"/>
                </a:solidFill>
              </a:defRPr>
            </a:lvl1pPr>
            <a:lvl2pPr marL="1219170" lvl="1" indent="-406390" rtl="0">
              <a:lnSpc>
                <a:spcPct val="115000"/>
              </a:lnSpc>
              <a:spcBef>
                <a:spcPts val="2133"/>
              </a:spcBef>
              <a:spcAft>
                <a:spcPts val="0"/>
              </a:spcAft>
              <a:buClr>
                <a:srgbClr val="434343"/>
              </a:buClr>
              <a:buSzPts val="1200"/>
              <a:buFont typeface="Roboto Condensed Light"/>
              <a:buAutoNum type="alphaLcPeriod"/>
              <a:defRPr>
                <a:solidFill>
                  <a:srgbClr val="434343"/>
                </a:solidFill>
              </a:defRPr>
            </a:lvl2pPr>
            <a:lvl3pPr marL="1828754" lvl="2" indent="-406390" rtl="0">
              <a:lnSpc>
                <a:spcPct val="115000"/>
              </a:lnSpc>
              <a:spcBef>
                <a:spcPts val="2133"/>
              </a:spcBef>
              <a:spcAft>
                <a:spcPts val="0"/>
              </a:spcAft>
              <a:buClr>
                <a:srgbClr val="434343"/>
              </a:buClr>
              <a:buSzPts val="1200"/>
              <a:buFont typeface="Roboto Condensed Light"/>
              <a:buAutoNum type="romanLcPeriod"/>
              <a:defRPr>
                <a:solidFill>
                  <a:srgbClr val="434343"/>
                </a:solidFill>
              </a:defRPr>
            </a:lvl3pPr>
            <a:lvl4pPr marL="2438339" lvl="3" indent="-406390" rtl="0">
              <a:lnSpc>
                <a:spcPct val="115000"/>
              </a:lnSpc>
              <a:spcBef>
                <a:spcPts val="2133"/>
              </a:spcBef>
              <a:spcAft>
                <a:spcPts val="0"/>
              </a:spcAft>
              <a:buClr>
                <a:srgbClr val="434343"/>
              </a:buClr>
              <a:buSzPts val="1200"/>
              <a:buFont typeface="Roboto Condensed Light"/>
              <a:buAutoNum type="arabicPeriod"/>
              <a:defRPr>
                <a:solidFill>
                  <a:srgbClr val="434343"/>
                </a:solidFill>
              </a:defRPr>
            </a:lvl4pPr>
            <a:lvl5pPr marL="3047924" lvl="4" indent="-406390" rtl="0">
              <a:lnSpc>
                <a:spcPct val="115000"/>
              </a:lnSpc>
              <a:spcBef>
                <a:spcPts val="2133"/>
              </a:spcBef>
              <a:spcAft>
                <a:spcPts val="0"/>
              </a:spcAft>
              <a:buClr>
                <a:srgbClr val="434343"/>
              </a:buClr>
              <a:buSzPts val="1200"/>
              <a:buFont typeface="Roboto Condensed Light"/>
              <a:buAutoNum type="alphaLcPeriod"/>
              <a:defRPr>
                <a:solidFill>
                  <a:srgbClr val="434343"/>
                </a:solidFill>
              </a:defRPr>
            </a:lvl5pPr>
            <a:lvl6pPr marL="3657509" lvl="5" indent="-406390" rtl="0">
              <a:lnSpc>
                <a:spcPct val="115000"/>
              </a:lnSpc>
              <a:spcBef>
                <a:spcPts val="2133"/>
              </a:spcBef>
              <a:spcAft>
                <a:spcPts val="0"/>
              </a:spcAft>
              <a:buClr>
                <a:srgbClr val="434343"/>
              </a:buClr>
              <a:buSzPts val="1200"/>
              <a:buFont typeface="Roboto Condensed Light"/>
              <a:buAutoNum type="romanLcPeriod"/>
              <a:defRPr>
                <a:solidFill>
                  <a:srgbClr val="434343"/>
                </a:solidFill>
              </a:defRPr>
            </a:lvl6pPr>
            <a:lvl7pPr marL="4267093" lvl="6" indent="-406390" rtl="0">
              <a:lnSpc>
                <a:spcPct val="115000"/>
              </a:lnSpc>
              <a:spcBef>
                <a:spcPts val="2133"/>
              </a:spcBef>
              <a:spcAft>
                <a:spcPts val="0"/>
              </a:spcAft>
              <a:buClr>
                <a:srgbClr val="434343"/>
              </a:buClr>
              <a:buSzPts val="1200"/>
              <a:buFont typeface="Roboto Condensed Light"/>
              <a:buAutoNum type="arabicPeriod"/>
              <a:defRPr>
                <a:solidFill>
                  <a:srgbClr val="434343"/>
                </a:solidFill>
              </a:defRPr>
            </a:lvl7pPr>
            <a:lvl8pPr marL="4876678" lvl="7" indent="-406390" rtl="0">
              <a:lnSpc>
                <a:spcPct val="115000"/>
              </a:lnSpc>
              <a:spcBef>
                <a:spcPts val="2133"/>
              </a:spcBef>
              <a:spcAft>
                <a:spcPts val="0"/>
              </a:spcAft>
              <a:buClr>
                <a:srgbClr val="434343"/>
              </a:buClr>
              <a:buSzPts val="1200"/>
              <a:buFont typeface="Roboto Condensed Light"/>
              <a:buAutoNum type="alphaLcPeriod"/>
              <a:defRPr>
                <a:solidFill>
                  <a:srgbClr val="434343"/>
                </a:solidFill>
              </a:defRPr>
            </a:lvl8pPr>
            <a:lvl9pPr marL="5486263" lvl="8" indent="-406390" rtl="0">
              <a:lnSpc>
                <a:spcPct val="115000"/>
              </a:lnSpc>
              <a:spcBef>
                <a:spcPts val="2133"/>
              </a:spcBef>
              <a:spcAft>
                <a:spcPts val="2133"/>
              </a:spcAft>
              <a:buClr>
                <a:srgbClr val="434343"/>
              </a:buClr>
              <a:buSzPts val="1200"/>
              <a:buFont typeface="Roboto Condensed Light"/>
              <a:buAutoNum type="romanLcPeriod"/>
              <a:defRPr>
                <a:solidFill>
                  <a:srgbClr val="434343"/>
                </a:solidFill>
              </a:defRPr>
            </a:lvl9pPr>
          </a:lstStyle>
          <a:p>
            <a:endParaRPr/>
          </a:p>
        </p:txBody>
      </p:sp>
      <p:pic>
        <p:nvPicPr>
          <p:cNvPr id="4" name="Picture 2">
            <a:extLst>
              <a:ext uri="{FF2B5EF4-FFF2-40B4-BE49-F238E27FC236}">
                <a16:creationId xmlns:a16="http://schemas.microsoft.com/office/drawing/2014/main" id="{4234BCDD-43D0-2CF1-F191-B4112F9F27D5}"/>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62582" y="541558"/>
            <a:ext cx="1037079" cy="58306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0F3658B-53EE-2276-4C23-8FCFDA526380}"/>
              </a:ext>
            </a:extLst>
          </p:cNvPr>
          <p:cNvPicPr>
            <a:picLocks noChangeAspect="1"/>
          </p:cNvPicPr>
          <p:nvPr userDrawn="1"/>
        </p:nvPicPr>
        <p:blipFill rotWithShape="1">
          <a:blip r:embed="rId4">
            <a:clrChange>
              <a:clrFrom>
                <a:srgbClr val="FFFFFF"/>
              </a:clrFrom>
              <a:clrTo>
                <a:srgbClr val="FFFFFF">
                  <a:alpha val="0"/>
                </a:srgbClr>
              </a:clrTo>
            </a:clrChange>
          </a:blip>
          <a:srcRect l="523" t="7865" r="1090"/>
          <a:stretch/>
        </p:blipFill>
        <p:spPr>
          <a:xfrm>
            <a:off x="9502843" y="541558"/>
            <a:ext cx="2030016" cy="584201"/>
          </a:xfrm>
          <a:prstGeom prst="rect">
            <a:avLst/>
          </a:prstGeom>
        </p:spPr>
      </p:pic>
    </p:spTree>
    <p:extLst>
      <p:ext uri="{BB962C8B-B14F-4D97-AF65-F5344CB8AC3E}">
        <p14:creationId xmlns:p14="http://schemas.microsoft.com/office/powerpoint/2010/main" val="41065931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1">
  <p:cSld name="Table of contents 1">
    <p:spTree>
      <p:nvGrpSpPr>
        <p:cNvPr id="1" name="Shape 74"/>
        <p:cNvGrpSpPr/>
        <p:nvPr/>
      </p:nvGrpSpPr>
      <p:grpSpPr>
        <a:xfrm>
          <a:off x="0" y="0"/>
          <a:ext cx="0" cy="0"/>
          <a:chOff x="0" y="0"/>
          <a:chExt cx="0" cy="0"/>
        </a:xfrm>
      </p:grpSpPr>
      <p:pic>
        <p:nvPicPr>
          <p:cNvPr id="75" name="Google Shape;75;p14"/>
          <p:cNvPicPr preferRelativeResize="0"/>
          <p:nvPr/>
        </p:nvPicPr>
        <p:blipFill>
          <a:blip r:embed="rId2">
            <a:alphaModFix amt="50000"/>
          </a:blip>
          <a:stretch>
            <a:fillRect/>
          </a:stretch>
        </p:blipFill>
        <p:spPr>
          <a:xfrm>
            <a:off x="0" y="0"/>
            <a:ext cx="12192000" cy="6858000"/>
          </a:xfrm>
          <a:prstGeom prst="rect">
            <a:avLst/>
          </a:prstGeom>
          <a:noFill/>
          <a:ln>
            <a:noFill/>
          </a:ln>
        </p:spPr>
      </p:pic>
      <p:sp>
        <p:nvSpPr>
          <p:cNvPr id="76" name="Google Shape;76;p14"/>
          <p:cNvSpPr/>
          <p:nvPr/>
        </p:nvSpPr>
        <p:spPr>
          <a:xfrm>
            <a:off x="224818" y="233465"/>
            <a:ext cx="11768305" cy="6424579"/>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7" name="Google Shape;77;p14"/>
          <p:cNvSpPr/>
          <p:nvPr/>
        </p:nvSpPr>
        <p:spPr>
          <a:xfrm>
            <a:off x="397753" y="380460"/>
            <a:ext cx="11422433" cy="6173821"/>
          </a:xfrm>
          <a:prstGeom prst="rect">
            <a:avLst/>
          </a:prstGeom>
          <a:noFill/>
          <a:ln w="9525" cap="flat" cmpd="sng">
            <a:solidFill>
              <a:schemeClr val="accent2"/>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8" name="Google Shape;78;p14"/>
          <p:cNvSpPr txBox="1">
            <a:spLocks noGrp="1"/>
          </p:cNvSpPr>
          <p:nvPr>
            <p:ph type="title"/>
          </p:nvPr>
        </p:nvSpPr>
        <p:spPr>
          <a:xfrm>
            <a:off x="960000" y="719200"/>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9" name="Google Shape;79;p14"/>
          <p:cNvSpPr txBox="1">
            <a:spLocks noGrp="1"/>
          </p:cNvSpPr>
          <p:nvPr>
            <p:ph type="title" idx="2"/>
          </p:nvPr>
        </p:nvSpPr>
        <p:spPr>
          <a:xfrm>
            <a:off x="1568952" y="2851051"/>
            <a:ext cx="34500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endParaRPr/>
          </a:p>
        </p:txBody>
      </p:sp>
      <p:sp>
        <p:nvSpPr>
          <p:cNvPr id="80" name="Google Shape;80;p14"/>
          <p:cNvSpPr txBox="1">
            <a:spLocks noGrp="1"/>
          </p:cNvSpPr>
          <p:nvPr>
            <p:ph type="subTitle" idx="1"/>
          </p:nvPr>
        </p:nvSpPr>
        <p:spPr>
          <a:xfrm>
            <a:off x="1568752" y="3531484"/>
            <a:ext cx="34504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endParaRPr/>
          </a:p>
        </p:txBody>
      </p:sp>
      <p:sp>
        <p:nvSpPr>
          <p:cNvPr id="81" name="Google Shape;81;p14"/>
          <p:cNvSpPr txBox="1">
            <a:spLocks noGrp="1"/>
          </p:cNvSpPr>
          <p:nvPr>
            <p:ph type="title" idx="3"/>
          </p:nvPr>
        </p:nvSpPr>
        <p:spPr>
          <a:xfrm>
            <a:off x="7172851" y="2851051"/>
            <a:ext cx="3450400" cy="70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endParaRPr/>
          </a:p>
        </p:txBody>
      </p:sp>
      <p:sp>
        <p:nvSpPr>
          <p:cNvPr id="82" name="Google Shape;82;p14"/>
          <p:cNvSpPr txBox="1">
            <a:spLocks noGrp="1"/>
          </p:cNvSpPr>
          <p:nvPr>
            <p:ph type="subTitle" idx="4"/>
          </p:nvPr>
        </p:nvSpPr>
        <p:spPr>
          <a:xfrm>
            <a:off x="7172851" y="3531484"/>
            <a:ext cx="34504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endParaRPr/>
          </a:p>
        </p:txBody>
      </p:sp>
      <p:sp>
        <p:nvSpPr>
          <p:cNvPr id="83" name="Google Shape;83;p14"/>
          <p:cNvSpPr txBox="1">
            <a:spLocks noGrp="1"/>
          </p:cNvSpPr>
          <p:nvPr>
            <p:ph type="title" idx="5"/>
          </p:nvPr>
        </p:nvSpPr>
        <p:spPr>
          <a:xfrm>
            <a:off x="4371003" y="4686000"/>
            <a:ext cx="3450000" cy="703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endParaRPr/>
          </a:p>
        </p:txBody>
      </p:sp>
      <p:sp>
        <p:nvSpPr>
          <p:cNvPr id="84" name="Google Shape;84;p14"/>
          <p:cNvSpPr txBox="1">
            <a:spLocks noGrp="1"/>
          </p:cNvSpPr>
          <p:nvPr>
            <p:ph type="subTitle" idx="6"/>
          </p:nvPr>
        </p:nvSpPr>
        <p:spPr>
          <a:xfrm>
            <a:off x="4370803" y="5366432"/>
            <a:ext cx="3450400" cy="6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endParaRPr/>
          </a:p>
        </p:txBody>
      </p:sp>
      <p:sp>
        <p:nvSpPr>
          <p:cNvPr id="85" name="Google Shape;85;p14">
            <a:hlinkClick r:id="rId3" action="ppaction://hlinksldjump"/>
          </p:cNvPr>
          <p:cNvSpPr txBox="1">
            <a:spLocks noGrp="1"/>
          </p:cNvSpPr>
          <p:nvPr>
            <p:ph type="title" idx="7" hasCustomPrompt="1"/>
          </p:nvPr>
        </p:nvSpPr>
        <p:spPr>
          <a:xfrm>
            <a:off x="2807967" y="1849493"/>
            <a:ext cx="972000" cy="70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600"/>
              <a:buNone/>
              <a:defRPr sz="4800">
                <a:solidFill>
                  <a:schemeClr val="accent1"/>
                </a:solidFill>
              </a:defRPr>
            </a:lvl1pPr>
            <a:lvl2pPr lvl="1" algn="ctr" rtl="0">
              <a:spcBef>
                <a:spcPts val="0"/>
              </a:spcBef>
              <a:spcAft>
                <a:spcPts val="0"/>
              </a:spcAft>
              <a:buClr>
                <a:schemeClr val="accent1"/>
              </a:buClr>
              <a:buSzPts val="3600"/>
              <a:buNone/>
              <a:defRPr sz="4800">
                <a:solidFill>
                  <a:schemeClr val="accent1"/>
                </a:solidFill>
              </a:defRPr>
            </a:lvl2pPr>
            <a:lvl3pPr lvl="2" algn="ctr" rtl="0">
              <a:spcBef>
                <a:spcPts val="0"/>
              </a:spcBef>
              <a:spcAft>
                <a:spcPts val="0"/>
              </a:spcAft>
              <a:buClr>
                <a:schemeClr val="accent1"/>
              </a:buClr>
              <a:buSzPts val="3600"/>
              <a:buNone/>
              <a:defRPr sz="4800">
                <a:solidFill>
                  <a:schemeClr val="accent1"/>
                </a:solidFill>
              </a:defRPr>
            </a:lvl3pPr>
            <a:lvl4pPr lvl="3" algn="ctr" rtl="0">
              <a:spcBef>
                <a:spcPts val="0"/>
              </a:spcBef>
              <a:spcAft>
                <a:spcPts val="0"/>
              </a:spcAft>
              <a:buClr>
                <a:schemeClr val="accent1"/>
              </a:buClr>
              <a:buSzPts val="3600"/>
              <a:buNone/>
              <a:defRPr sz="4800">
                <a:solidFill>
                  <a:schemeClr val="accent1"/>
                </a:solidFill>
              </a:defRPr>
            </a:lvl4pPr>
            <a:lvl5pPr lvl="4" algn="ctr" rtl="0">
              <a:spcBef>
                <a:spcPts val="0"/>
              </a:spcBef>
              <a:spcAft>
                <a:spcPts val="0"/>
              </a:spcAft>
              <a:buClr>
                <a:schemeClr val="accent1"/>
              </a:buClr>
              <a:buSzPts val="3600"/>
              <a:buNone/>
              <a:defRPr sz="4800">
                <a:solidFill>
                  <a:schemeClr val="accent1"/>
                </a:solidFill>
              </a:defRPr>
            </a:lvl5pPr>
            <a:lvl6pPr lvl="5" algn="ctr" rtl="0">
              <a:spcBef>
                <a:spcPts val="0"/>
              </a:spcBef>
              <a:spcAft>
                <a:spcPts val="0"/>
              </a:spcAft>
              <a:buClr>
                <a:schemeClr val="accent1"/>
              </a:buClr>
              <a:buSzPts val="3600"/>
              <a:buNone/>
              <a:defRPr sz="4800">
                <a:solidFill>
                  <a:schemeClr val="accent1"/>
                </a:solidFill>
              </a:defRPr>
            </a:lvl6pPr>
            <a:lvl7pPr lvl="6" algn="ctr" rtl="0">
              <a:spcBef>
                <a:spcPts val="0"/>
              </a:spcBef>
              <a:spcAft>
                <a:spcPts val="0"/>
              </a:spcAft>
              <a:buClr>
                <a:schemeClr val="accent1"/>
              </a:buClr>
              <a:buSzPts val="3600"/>
              <a:buNone/>
              <a:defRPr sz="4800">
                <a:solidFill>
                  <a:schemeClr val="accent1"/>
                </a:solidFill>
              </a:defRPr>
            </a:lvl7pPr>
            <a:lvl8pPr lvl="7" algn="ctr" rtl="0">
              <a:spcBef>
                <a:spcPts val="0"/>
              </a:spcBef>
              <a:spcAft>
                <a:spcPts val="0"/>
              </a:spcAft>
              <a:buClr>
                <a:schemeClr val="accent1"/>
              </a:buClr>
              <a:buSzPts val="3600"/>
              <a:buNone/>
              <a:defRPr sz="4800">
                <a:solidFill>
                  <a:schemeClr val="accent1"/>
                </a:solidFill>
              </a:defRPr>
            </a:lvl8pPr>
            <a:lvl9pPr lvl="8" algn="ctr" rtl="0">
              <a:spcBef>
                <a:spcPts val="0"/>
              </a:spcBef>
              <a:spcAft>
                <a:spcPts val="0"/>
              </a:spcAft>
              <a:buClr>
                <a:schemeClr val="accent1"/>
              </a:buClr>
              <a:buSzPts val="3600"/>
              <a:buNone/>
              <a:defRPr sz="4800">
                <a:solidFill>
                  <a:schemeClr val="accent1"/>
                </a:solidFill>
              </a:defRPr>
            </a:lvl9pPr>
          </a:lstStyle>
          <a:p>
            <a:r>
              <a:t>xx%</a:t>
            </a:r>
          </a:p>
        </p:txBody>
      </p:sp>
      <p:sp>
        <p:nvSpPr>
          <p:cNvPr id="86" name="Google Shape;86;p14"/>
          <p:cNvSpPr txBox="1">
            <a:spLocks noGrp="1"/>
          </p:cNvSpPr>
          <p:nvPr>
            <p:ph type="title" idx="8" hasCustomPrompt="1"/>
          </p:nvPr>
        </p:nvSpPr>
        <p:spPr>
          <a:xfrm>
            <a:off x="5610003" y="3694853"/>
            <a:ext cx="972000" cy="70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600"/>
              <a:buNone/>
              <a:defRPr sz="4800">
                <a:solidFill>
                  <a:schemeClr val="accent1"/>
                </a:solidFill>
              </a:defRPr>
            </a:lvl1pPr>
            <a:lvl2pPr lvl="1" algn="ctr" rtl="0">
              <a:spcBef>
                <a:spcPts val="0"/>
              </a:spcBef>
              <a:spcAft>
                <a:spcPts val="0"/>
              </a:spcAft>
              <a:buClr>
                <a:schemeClr val="accent1"/>
              </a:buClr>
              <a:buSzPts val="3600"/>
              <a:buNone/>
              <a:defRPr sz="4800">
                <a:solidFill>
                  <a:schemeClr val="accent1"/>
                </a:solidFill>
              </a:defRPr>
            </a:lvl2pPr>
            <a:lvl3pPr lvl="2" algn="ctr" rtl="0">
              <a:spcBef>
                <a:spcPts val="0"/>
              </a:spcBef>
              <a:spcAft>
                <a:spcPts val="0"/>
              </a:spcAft>
              <a:buClr>
                <a:schemeClr val="accent1"/>
              </a:buClr>
              <a:buSzPts val="3600"/>
              <a:buNone/>
              <a:defRPr sz="4800">
                <a:solidFill>
                  <a:schemeClr val="accent1"/>
                </a:solidFill>
              </a:defRPr>
            </a:lvl3pPr>
            <a:lvl4pPr lvl="3" algn="ctr" rtl="0">
              <a:spcBef>
                <a:spcPts val="0"/>
              </a:spcBef>
              <a:spcAft>
                <a:spcPts val="0"/>
              </a:spcAft>
              <a:buClr>
                <a:schemeClr val="accent1"/>
              </a:buClr>
              <a:buSzPts val="3600"/>
              <a:buNone/>
              <a:defRPr sz="4800">
                <a:solidFill>
                  <a:schemeClr val="accent1"/>
                </a:solidFill>
              </a:defRPr>
            </a:lvl4pPr>
            <a:lvl5pPr lvl="4" algn="ctr" rtl="0">
              <a:spcBef>
                <a:spcPts val="0"/>
              </a:spcBef>
              <a:spcAft>
                <a:spcPts val="0"/>
              </a:spcAft>
              <a:buClr>
                <a:schemeClr val="accent1"/>
              </a:buClr>
              <a:buSzPts val="3600"/>
              <a:buNone/>
              <a:defRPr sz="4800">
                <a:solidFill>
                  <a:schemeClr val="accent1"/>
                </a:solidFill>
              </a:defRPr>
            </a:lvl5pPr>
            <a:lvl6pPr lvl="5" algn="ctr" rtl="0">
              <a:spcBef>
                <a:spcPts val="0"/>
              </a:spcBef>
              <a:spcAft>
                <a:spcPts val="0"/>
              </a:spcAft>
              <a:buClr>
                <a:schemeClr val="accent1"/>
              </a:buClr>
              <a:buSzPts val="3600"/>
              <a:buNone/>
              <a:defRPr sz="4800">
                <a:solidFill>
                  <a:schemeClr val="accent1"/>
                </a:solidFill>
              </a:defRPr>
            </a:lvl6pPr>
            <a:lvl7pPr lvl="6" algn="ctr" rtl="0">
              <a:spcBef>
                <a:spcPts val="0"/>
              </a:spcBef>
              <a:spcAft>
                <a:spcPts val="0"/>
              </a:spcAft>
              <a:buClr>
                <a:schemeClr val="accent1"/>
              </a:buClr>
              <a:buSzPts val="3600"/>
              <a:buNone/>
              <a:defRPr sz="4800">
                <a:solidFill>
                  <a:schemeClr val="accent1"/>
                </a:solidFill>
              </a:defRPr>
            </a:lvl7pPr>
            <a:lvl8pPr lvl="7" algn="ctr" rtl="0">
              <a:spcBef>
                <a:spcPts val="0"/>
              </a:spcBef>
              <a:spcAft>
                <a:spcPts val="0"/>
              </a:spcAft>
              <a:buClr>
                <a:schemeClr val="accent1"/>
              </a:buClr>
              <a:buSzPts val="3600"/>
              <a:buNone/>
              <a:defRPr sz="4800">
                <a:solidFill>
                  <a:schemeClr val="accent1"/>
                </a:solidFill>
              </a:defRPr>
            </a:lvl8pPr>
            <a:lvl9pPr lvl="8" algn="ctr" rtl="0">
              <a:spcBef>
                <a:spcPts val="0"/>
              </a:spcBef>
              <a:spcAft>
                <a:spcPts val="0"/>
              </a:spcAft>
              <a:buClr>
                <a:schemeClr val="accent1"/>
              </a:buClr>
              <a:buSzPts val="3600"/>
              <a:buNone/>
              <a:defRPr sz="4800">
                <a:solidFill>
                  <a:schemeClr val="accent1"/>
                </a:solidFill>
              </a:defRPr>
            </a:lvl9pPr>
          </a:lstStyle>
          <a:p>
            <a:r>
              <a:t>xx%</a:t>
            </a:r>
          </a:p>
        </p:txBody>
      </p:sp>
      <p:sp>
        <p:nvSpPr>
          <p:cNvPr id="87" name="Google Shape;87;p14"/>
          <p:cNvSpPr txBox="1">
            <a:spLocks noGrp="1"/>
          </p:cNvSpPr>
          <p:nvPr>
            <p:ph type="title" idx="9" hasCustomPrompt="1"/>
          </p:nvPr>
        </p:nvSpPr>
        <p:spPr>
          <a:xfrm>
            <a:off x="8412051" y="1853636"/>
            <a:ext cx="972000" cy="70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600"/>
              <a:buNone/>
              <a:defRPr sz="4800">
                <a:solidFill>
                  <a:schemeClr val="accent1"/>
                </a:solidFill>
              </a:defRPr>
            </a:lvl1pPr>
            <a:lvl2pPr lvl="1" algn="ctr" rtl="0">
              <a:spcBef>
                <a:spcPts val="0"/>
              </a:spcBef>
              <a:spcAft>
                <a:spcPts val="0"/>
              </a:spcAft>
              <a:buClr>
                <a:schemeClr val="accent1"/>
              </a:buClr>
              <a:buSzPts val="3600"/>
              <a:buNone/>
              <a:defRPr sz="4800">
                <a:solidFill>
                  <a:schemeClr val="accent1"/>
                </a:solidFill>
              </a:defRPr>
            </a:lvl2pPr>
            <a:lvl3pPr lvl="2" algn="ctr" rtl="0">
              <a:spcBef>
                <a:spcPts val="0"/>
              </a:spcBef>
              <a:spcAft>
                <a:spcPts val="0"/>
              </a:spcAft>
              <a:buClr>
                <a:schemeClr val="accent1"/>
              </a:buClr>
              <a:buSzPts val="3600"/>
              <a:buNone/>
              <a:defRPr sz="4800">
                <a:solidFill>
                  <a:schemeClr val="accent1"/>
                </a:solidFill>
              </a:defRPr>
            </a:lvl3pPr>
            <a:lvl4pPr lvl="3" algn="ctr" rtl="0">
              <a:spcBef>
                <a:spcPts val="0"/>
              </a:spcBef>
              <a:spcAft>
                <a:spcPts val="0"/>
              </a:spcAft>
              <a:buClr>
                <a:schemeClr val="accent1"/>
              </a:buClr>
              <a:buSzPts val="3600"/>
              <a:buNone/>
              <a:defRPr sz="4800">
                <a:solidFill>
                  <a:schemeClr val="accent1"/>
                </a:solidFill>
              </a:defRPr>
            </a:lvl4pPr>
            <a:lvl5pPr lvl="4" algn="ctr" rtl="0">
              <a:spcBef>
                <a:spcPts val="0"/>
              </a:spcBef>
              <a:spcAft>
                <a:spcPts val="0"/>
              </a:spcAft>
              <a:buClr>
                <a:schemeClr val="accent1"/>
              </a:buClr>
              <a:buSzPts val="3600"/>
              <a:buNone/>
              <a:defRPr sz="4800">
                <a:solidFill>
                  <a:schemeClr val="accent1"/>
                </a:solidFill>
              </a:defRPr>
            </a:lvl5pPr>
            <a:lvl6pPr lvl="5" algn="ctr" rtl="0">
              <a:spcBef>
                <a:spcPts val="0"/>
              </a:spcBef>
              <a:spcAft>
                <a:spcPts val="0"/>
              </a:spcAft>
              <a:buClr>
                <a:schemeClr val="accent1"/>
              </a:buClr>
              <a:buSzPts val="3600"/>
              <a:buNone/>
              <a:defRPr sz="4800">
                <a:solidFill>
                  <a:schemeClr val="accent1"/>
                </a:solidFill>
              </a:defRPr>
            </a:lvl6pPr>
            <a:lvl7pPr lvl="6" algn="ctr" rtl="0">
              <a:spcBef>
                <a:spcPts val="0"/>
              </a:spcBef>
              <a:spcAft>
                <a:spcPts val="0"/>
              </a:spcAft>
              <a:buClr>
                <a:schemeClr val="accent1"/>
              </a:buClr>
              <a:buSzPts val="3600"/>
              <a:buNone/>
              <a:defRPr sz="4800">
                <a:solidFill>
                  <a:schemeClr val="accent1"/>
                </a:solidFill>
              </a:defRPr>
            </a:lvl7pPr>
            <a:lvl8pPr lvl="7" algn="ctr" rtl="0">
              <a:spcBef>
                <a:spcPts val="0"/>
              </a:spcBef>
              <a:spcAft>
                <a:spcPts val="0"/>
              </a:spcAft>
              <a:buClr>
                <a:schemeClr val="accent1"/>
              </a:buClr>
              <a:buSzPts val="3600"/>
              <a:buNone/>
              <a:defRPr sz="4800">
                <a:solidFill>
                  <a:schemeClr val="accent1"/>
                </a:solidFill>
              </a:defRPr>
            </a:lvl8pPr>
            <a:lvl9pPr lvl="8" algn="ctr" rtl="0">
              <a:spcBef>
                <a:spcPts val="0"/>
              </a:spcBef>
              <a:spcAft>
                <a:spcPts val="0"/>
              </a:spcAft>
              <a:buClr>
                <a:schemeClr val="accent1"/>
              </a:buClr>
              <a:buSzPts val="3600"/>
              <a:buNone/>
              <a:defRPr sz="4800">
                <a:solidFill>
                  <a:schemeClr val="accent1"/>
                </a:solidFill>
              </a:defRPr>
            </a:lvl9pPr>
          </a:lstStyle>
          <a:p>
            <a:r>
              <a:t>xx%</a:t>
            </a:r>
          </a:p>
        </p:txBody>
      </p:sp>
      <p:pic>
        <p:nvPicPr>
          <p:cNvPr id="2" name="Picture 2">
            <a:extLst>
              <a:ext uri="{FF2B5EF4-FFF2-40B4-BE49-F238E27FC236}">
                <a16:creationId xmlns:a16="http://schemas.microsoft.com/office/drawing/2014/main" id="{D38CD2FF-4867-1E9E-A3E6-ACA822D98BE4}"/>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15733" y="541558"/>
            <a:ext cx="1037079" cy="58306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FB403F6-BF22-B3BE-1DE1-7EF55686AB47}"/>
              </a:ext>
            </a:extLst>
          </p:cNvPr>
          <p:cNvPicPr>
            <a:picLocks noChangeAspect="1"/>
          </p:cNvPicPr>
          <p:nvPr userDrawn="1"/>
        </p:nvPicPr>
        <p:blipFill rotWithShape="1">
          <a:blip r:embed="rId5">
            <a:clrChange>
              <a:clrFrom>
                <a:srgbClr val="FFFFFF"/>
              </a:clrFrom>
              <a:clrTo>
                <a:srgbClr val="FFFFFF">
                  <a:alpha val="0"/>
                </a:srgbClr>
              </a:clrTo>
            </a:clrChange>
          </a:blip>
          <a:srcRect l="523" t="7865" r="1090"/>
          <a:stretch/>
        </p:blipFill>
        <p:spPr>
          <a:xfrm>
            <a:off x="9502843" y="541558"/>
            <a:ext cx="2030016" cy="584201"/>
          </a:xfrm>
          <a:prstGeom prst="rect">
            <a:avLst/>
          </a:prstGeom>
        </p:spPr>
      </p:pic>
    </p:spTree>
    <p:extLst>
      <p:ext uri="{BB962C8B-B14F-4D97-AF65-F5344CB8AC3E}">
        <p14:creationId xmlns:p14="http://schemas.microsoft.com/office/powerpoint/2010/main" val="1868272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137"/>
        <p:cNvGrpSpPr/>
        <p:nvPr/>
      </p:nvGrpSpPr>
      <p:grpSpPr>
        <a:xfrm>
          <a:off x="0" y="0"/>
          <a:ext cx="0" cy="0"/>
          <a:chOff x="0" y="0"/>
          <a:chExt cx="0" cy="0"/>
        </a:xfrm>
      </p:grpSpPr>
      <p:sp>
        <p:nvSpPr>
          <p:cNvPr id="1138" name="Google Shape;1138;p24"/>
          <p:cNvSpPr txBox="1">
            <a:spLocks noGrp="1"/>
          </p:cNvSpPr>
          <p:nvPr>
            <p:ph type="title"/>
          </p:nvPr>
        </p:nvSpPr>
        <p:spPr>
          <a:xfrm>
            <a:off x="960000" y="1698600"/>
            <a:ext cx="4939600" cy="1744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5000"/>
              <a:buNone/>
              <a:defRPr/>
            </a:lvl1pPr>
            <a:lvl2pPr lvl="1" rtl="0">
              <a:spcBef>
                <a:spcPts val="0"/>
              </a:spcBef>
              <a:spcAft>
                <a:spcPts val="0"/>
              </a:spcAft>
              <a:buSzPts val="7000"/>
              <a:buNone/>
              <a:defRPr sz="9333"/>
            </a:lvl2pPr>
            <a:lvl3pPr lvl="2" rtl="0">
              <a:spcBef>
                <a:spcPts val="0"/>
              </a:spcBef>
              <a:spcAft>
                <a:spcPts val="0"/>
              </a:spcAft>
              <a:buSzPts val="7000"/>
              <a:buNone/>
              <a:defRPr sz="9333"/>
            </a:lvl3pPr>
            <a:lvl4pPr lvl="3" rtl="0">
              <a:spcBef>
                <a:spcPts val="0"/>
              </a:spcBef>
              <a:spcAft>
                <a:spcPts val="0"/>
              </a:spcAft>
              <a:buSzPts val="7000"/>
              <a:buNone/>
              <a:defRPr sz="9333"/>
            </a:lvl4pPr>
            <a:lvl5pPr lvl="4" rtl="0">
              <a:spcBef>
                <a:spcPts val="0"/>
              </a:spcBef>
              <a:spcAft>
                <a:spcPts val="0"/>
              </a:spcAft>
              <a:buSzPts val="7000"/>
              <a:buNone/>
              <a:defRPr sz="9333"/>
            </a:lvl5pPr>
            <a:lvl6pPr lvl="5" rtl="0">
              <a:spcBef>
                <a:spcPts val="0"/>
              </a:spcBef>
              <a:spcAft>
                <a:spcPts val="0"/>
              </a:spcAft>
              <a:buSzPts val="7000"/>
              <a:buNone/>
              <a:defRPr sz="9333"/>
            </a:lvl6pPr>
            <a:lvl7pPr lvl="6" rtl="0">
              <a:spcBef>
                <a:spcPts val="0"/>
              </a:spcBef>
              <a:spcAft>
                <a:spcPts val="0"/>
              </a:spcAft>
              <a:buSzPts val="7000"/>
              <a:buNone/>
              <a:defRPr sz="9333"/>
            </a:lvl7pPr>
            <a:lvl8pPr lvl="7" rtl="0">
              <a:spcBef>
                <a:spcPts val="0"/>
              </a:spcBef>
              <a:spcAft>
                <a:spcPts val="0"/>
              </a:spcAft>
              <a:buSzPts val="7000"/>
              <a:buNone/>
              <a:defRPr sz="9333"/>
            </a:lvl8pPr>
            <a:lvl9pPr lvl="8" rtl="0">
              <a:spcBef>
                <a:spcPts val="0"/>
              </a:spcBef>
              <a:spcAft>
                <a:spcPts val="0"/>
              </a:spcAft>
              <a:buSzPts val="7000"/>
              <a:buNone/>
              <a:defRPr sz="9333"/>
            </a:lvl9pPr>
          </a:lstStyle>
          <a:p>
            <a:endParaRPr/>
          </a:p>
        </p:txBody>
      </p:sp>
      <p:sp>
        <p:nvSpPr>
          <p:cNvPr id="1139" name="Google Shape;1139;p24"/>
          <p:cNvSpPr txBox="1">
            <a:spLocks noGrp="1"/>
          </p:cNvSpPr>
          <p:nvPr>
            <p:ph type="subTitle" idx="1"/>
          </p:nvPr>
        </p:nvSpPr>
        <p:spPr>
          <a:xfrm>
            <a:off x="960000" y="3550200"/>
            <a:ext cx="4939600" cy="144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133"/>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40" name="Google Shape;1140;p24"/>
          <p:cNvSpPr/>
          <p:nvPr/>
        </p:nvSpPr>
        <p:spPr>
          <a:xfrm rot="184040" flipH="1">
            <a:off x="728857" y="6119264"/>
            <a:ext cx="485896" cy="485896"/>
          </a:xfrm>
          <a:prstGeom prst="ellipse">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41" name="Google Shape;1141;p24"/>
          <p:cNvSpPr/>
          <p:nvPr/>
        </p:nvSpPr>
        <p:spPr>
          <a:xfrm rot="5400000" flipH="1">
            <a:off x="10012" y="5827412"/>
            <a:ext cx="991600" cy="1069600"/>
          </a:xfrm>
          <a:prstGeom prst="round2SameRect">
            <a:avLst>
              <a:gd name="adj1" fmla="val 50000"/>
              <a:gd name="adj2" fmla="val 0"/>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42" name="Google Shape;1142;p24"/>
          <p:cNvSpPr/>
          <p:nvPr/>
        </p:nvSpPr>
        <p:spPr>
          <a:xfrm rot="184040" flipH="1">
            <a:off x="243555" y="6119264"/>
            <a:ext cx="485896" cy="485896"/>
          </a:xfrm>
          <a:prstGeom prst="ellipse">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143" name="Google Shape;1143;p24"/>
          <p:cNvGrpSpPr/>
          <p:nvPr/>
        </p:nvGrpSpPr>
        <p:grpSpPr>
          <a:xfrm flipH="1">
            <a:off x="72431" y="64199"/>
            <a:ext cx="2362600" cy="637811"/>
            <a:chOff x="4417349" y="2651599"/>
            <a:chExt cx="1771950" cy="478358"/>
          </a:xfrm>
        </p:grpSpPr>
        <p:sp>
          <p:nvSpPr>
            <p:cNvPr id="1144" name="Google Shape;1144;p24"/>
            <p:cNvSpPr/>
            <p:nvPr/>
          </p:nvSpPr>
          <p:spPr>
            <a:xfrm rot="10800000" flipH="1">
              <a:off x="441734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5" name="Google Shape;1145;p24"/>
            <p:cNvSpPr/>
            <p:nvPr/>
          </p:nvSpPr>
          <p:spPr>
            <a:xfrm rot="10800000" flipH="1">
              <a:off x="475529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6" name="Google Shape;1146;p24"/>
            <p:cNvSpPr/>
            <p:nvPr/>
          </p:nvSpPr>
          <p:spPr>
            <a:xfrm rot="10800000" flipH="1">
              <a:off x="4755299" y="2651599"/>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7" name="Google Shape;1147;p24"/>
            <p:cNvSpPr/>
            <p:nvPr/>
          </p:nvSpPr>
          <p:spPr>
            <a:xfrm rot="10800000" flipH="1">
              <a:off x="509324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8" name="Google Shape;1148;p24"/>
            <p:cNvSpPr/>
            <p:nvPr/>
          </p:nvSpPr>
          <p:spPr>
            <a:xfrm rot="10800000" flipH="1">
              <a:off x="5093249" y="2651599"/>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9" name="Google Shape;1149;p24"/>
            <p:cNvSpPr/>
            <p:nvPr/>
          </p:nvSpPr>
          <p:spPr>
            <a:xfrm rot="10800000" flipH="1">
              <a:off x="543119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0" name="Google Shape;1150;p24"/>
            <p:cNvSpPr/>
            <p:nvPr/>
          </p:nvSpPr>
          <p:spPr>
            <a:xfrm rot="10800000" flipH="1">
              <a:off x="5431199" y="2651599"/>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1" name="Google Shape;1151;p24"/>
            <p:cNvSpPr/>
            <p:nvPr/>
          </p:nvSpPr>
          <p:spPr>
            <a:xfrm rot="10800000" flipH="1">
              <a:off x="576914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2" name="Google Shape;1152;p24"/>
            <p:cNvSpPr/>
            <p:nvPr/>
          </p:nvSpPr>
          <p:spPr>
            <a:xfrm rot="10800000" flipH="1">
              <a:off x="5769149" y="2651599"/>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3" name="Google Shape;1153;p24"/>
            <p:cNvSpPr/>
            <p:nvPr/>
          </p:nvSpPr>
          <p:spPr>
            <a:xfrm rot="10800000" flipH="1">
              <a:off x="610709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4" name="Google Shape;1154;p24"/>
            <p:cNvSpPr/>
            <p:nvPr/>
          </p:nvSpPr>
          <p:spPr>
            <a:xfrm rot="10800000" flipH="1">
              <a:off x="6107099" y="2651599"/>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55" name="Google Shape;1155;p24"/>
          <p:cNvGrpSpPr/>
          <p:nvPr/>
        </p:nvGrpSpPr>
        <p:grpSpPr>
          <a:xfrm>
            <a:off x="9761264" y="6117109"/>
            <a:ext cx="2362600" cy="637811"/>
            <a:chOff x="4417349" y="2651599"/>
            <a:chExt cx="1771950" cy="478358"/>
          </a:xfrm>
        </p:grpSpPr>
        <p:sp>
          <p:nvSpPr>
            <p:cNvPr id="1156" name="Google Shape;1156;p24"/>
            <p:cNvSpPr/>
            <p:nvPr/>
          </p:nvSpPr>
          <p:spPr>
            <a:xfrm rot="10800000" flipH="1">
              <a:off x="441734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7" name="Google Shape;1157;p24"/>
            <p:cNvSpPr/>
            <p:nvPr/>
          </p:nvSpPr>
          <p:spPr>
            <a:xfrm rot="10800000" flipH="1">
              <a:off x="475529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8" name="Google Shape;1158;p24"/>
            <p:cNvSpPr/>
            <p:nvPr/>
          </p:nvSpPr>
          <p:spPr>
            <a:xfrm rot="10800000" flipH="1">
              <a:off x="4755299" y="2651599"/>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9" name="Google Shape;1159;p24"/>
            <p:cNvSpPr/>
            <p:nvPr/>
          </p:nvSpPr>
          <p:spPr>
            <a:xfrm rot="10800000" flipH="1">
              <a:off x="509324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0" name="Google Shape;1160;p24"/>
            <p:cNvSpPr/>
            <p:nvPr/>
          </p:nvSpPr>
          <p:spPr>
            <a:xfrm rot="10800000" flipH="1">
              <a:off x="5093249" y="2651599"/>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1" name="Google Shape;1161;p24"/>
            <p:cNvSpPr/>
            <p:nvPr/>
          </p:nvSpPr>
          <p:spPr>
            <a:xfrm rot="10800000" flipH="1">
              <a:off x="543119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2" name="Google Shape;1162;p24"/>
            <p:cNvSpPr/>
            <p:nvPr/>
          </p:nvSpPr>
          <p:spPr>
            <a:xfrm rot="10800000" flipH="1">
              <a:off x="5431199" y="2651599"/>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3" name="Google Shape;1163;p24"/>
            <p:cNvSpPr/>
            <p:nvPr/>
          </p:nvSpPr>
          <p:spPr>
            <a:xfrm rot="10800000" flipH="1">
              <a:off x="576914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4" name="Google Shape;1164;p24"/>
            <p:cNvSpPr/>
            <p:nvPr/>
          </p:nvSpPr>
          <p:spPr>
            <a:xfrm rot="10800000" flipH="1">
              <a:off x="5769149" y="2651599"/>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5" name="Google Shape;1165;p24"/>
            <p:cNvSpPr/>
            <p:nvPr/>
          </p:nvSpPr>
          <p:spPr>
            <a:xfrm rot="10800000" flipH="1">
              <a:off x="6107099" y="3047757"/>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6" name="Google Shape;1166;p24"/>
            <p:cNvSpPr/>
            <p:nvPr/>
          </p:nvSpPr>
          <p:spPr>
            <a:xfrm rot="10800000" flipH="1">
              <a:off x="6107099" y="2651599"/>
              <a:ext cx="82200" cy="8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67" name="Google Shape;1167;p24"/>
          <p:cNvSpPr/>
          <p:nvPr/>
        </p:nvSpPr>
        <p:spPr>
          <a:xfrm rot="-5400000">
            <a:off x="10770665" y="-690197"/>
            <a:ext cx="1353200" cy="1353200"/>
          </a:xfrm>
          <a:prstGeom prst="pie">
            <a:avLst>
              <a:gd name="adj1" fmla="val 5393849"/>
              <a:gd name="adj2" fmla="val 1620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168" name="Google Shape;1168;p24"/>
          <p:cNvGrpSpPr/>
          <p:nvPr/>
        </p:nvGrpSpPr>
        <p:grpSpPr>
          <a:xfrm flipH="1">
            <a:off x="9303533" y="273898"/>
            <a:ext cx="1928451" cy="218433"/>
            <a:chOff x="1655550" y="403250"/>
            <a:chExt cx="1062000" cy="120300"/>
          </a:xfrm>
        </p:grpSpPr>
        <p:cxnSp>
          <p:nvCxnSpPr>
            <p:cNvPr id="1169" name="Google Shape;1169;p24"/>
            <p:cNvCxnSpPr/>
            <p:nvPr/>
          </p:nvCxnSpPr>
          <p:spPr>
            <a:xfrm rot="10800000" flipH="1">
              <a:off x="1655550" y="403250"/>
              <a:ext cx="106200" cy="120300"/>
            </a:xfrm>
            <a:prstGeom prst="straightConnector1">
              <a:avLst/>
            </a:prstGeom>
            <a:noFill/>
            <a:ln w="9525" cap="flat" cmpd="sng">
              <a:solidFill>
                <a:schemeClr val="dk2"/>
              </a:solidFill>
              <a:prstDash val="solid"/>
              <a:round/>
              <a:headEnd type="none" w="med" len="med"/>
              <a:tailEnd type="none" w="med" len="med"/>
            </a:ln>
          </p:spPr>
        </p:cxnSp>
        <p:cxnSp>
          <p:nvCxnSpPr>
            <p:cNvPr id="1170" name="Google Shape;1170;p24"/>
            <p:cNvCxnSpPr/>
            <p:nvPr/>
          </p:nvCxnSpPr>
          <p:spPr>
            <a:xfrm rot="10800000" flipH="1">
              <a:off x="1761750" y="403250"/>
              <a:ext cx="106200" cy="120300"/>
            </a:xfrm>
            <a:prstGeom prst="straightConnector1">
              <a:avLst/>
            </a:prstGeom>
            <a:noFill/>
            <a:ln w="9525" cap="flat" cmpd="sng">
              <a:solidFill>
                <a:schemeClr val="dk2"/>
              </a:solidFill>
              <a:prstDash val="solid"/>
              <a:round/>
              <a:headEnd type="none" w="med" len="med"/>
              <a:tailEnd type="none" w="med" len="med"/>
            </a:ln>
          </p:spPr>
        </p:cxnSp>
        <p:cxnSp>
          <p:nvCxnSpPr>
            <p:cNvPr id="1171" name="Google Shape;1171;p24"/>
            <p:cNvCxnSpPr/>
            <p:nvPr/>
          </p:nvCxnSpPr>
          <p:spPr>
            <a:xfrm rot="10800000" flipH="1">
              <a:off x="1867950" y="403250"/>
              <a:ext cx="106200" cy="120300"/>
            </a:xfrm>
            <a:prstGeom prst="straightConnector1">
              <a:avLst/>
            </a:prstGeom>
            <a:noFill/>
            <a:ln w="9525" cap="flat" cmpd="sng">
              <a:solidFill>
                <a:schemeClr val="dk2"/>
              </a:solidFill>
              <a:prstDash val="solid"/>
              <a:round/>
              <a:headEnd type="none" w="med" len="med"/>
              <a:tailEnd type="none" w="med" len="med"/>
            </a:ln>
          </p:spPr>
        </p:cxnSp>
        <p:cxnSp>
          <p:nvCxnSpPr>
            <p:cNvPr id="1172" name="Google Shape;1172;p24"/>
            <p:cNvCxnSpPr/>
            <p:nvPr/>
          </p:nvCxnSpPr>
          <p:spPr>
            <a:xfrm rot="10800000" flipH="1">
              <a:off x="1974150" y="403250"/>
              <a:ext cx="106200" cy="120300"/>
            </a:xfrm>
            <a:prstGeom prst="straightConnector1">
              <a:avLst/>
            </a:prstGeom>
            <a:noFill/>
            <a:ln w="9525" cap="flat" cmpd="sng">
              <a:solidFill>
                <a:schemeClr val="dk2"/>
              </a:solidFill>
              <a:prstDash val="solid"/>
              <a:round/>
              <a:headEnd type="none" w="med" len="med"/>
              <a:tailEnd type="none" w="med" len="med"/>
            </a:ln>
          </p:spPr>
        </p:cxnSp>
        <p:cxnSp>
          <p:nvCxnSpPr>
            <p:cNvPr id="1173" name="Google Shape;1173;p24"/>
            <p:cNvCxnSpPr/>
            <p:nvPr/>
          </p:nvCxnSpPr>
          <p:spPr>
            <a:xfrm rot="10800000" flipH="1">
              <a:off x="2080350" y="403250"/>
              <a:ext cx="106200" cy="120300"/>
            </a:xfrm>
            <a:prstGeom prst="straightConnector1">
              <a:avLst/>
            </a:prstGeom>
            <a:noFill/>
            <a:ln w="9525" cap="flat" cmpd="sng">
              <a:solidFill>
                <a:schemeClr val="dk2"/>
              </a:solidFill>
              <a:prstDash val="solid"/>
              <a:round/>
              <a:headEnd type="none" w="med" len="med"/>
              <a:tailEnd type="none" w="med" len="med"/>
            </a:ln>
          </p:spPr>
        </p:cxnSp>
        <p:cxnSp>
          <p:nvCxnSpPr>
            <p:cNvPr id="1174" name="Google Shape;1174;p24"/>
            <p:cNvCxnSpPr/>
            <p:nvPr/>
          </p:nvCxnSpPr>
          <p:spPr>
            <a:xfrm rot="10800000" flipH="1">
              <a:off x="2186550" y="403250"/>
              <a:ext cx="106200" cy="120300"/>
            </a:xfrm>
            <a:prstGeom prst="straightConnector1">
              <a:avLst/>
            </a:prstGeom>
            <a:noFill/>
            <a:ln w="9525" cap="flat" cmpd="sng">
              <a:solidFill>
                <a:schemeClr val="dk2"/>
              </a:solidFill>
              <a:prstDash val="solid"/>
              <a:round/>
              <a:headEnd type="none" w="med" len="med"/>
              <a:tailEnd type="none" w="med" len="med"/>
            </a:ln>
          </p:spPr>
        </p:cxnSp>
        <p:cxnSp>
          <p:nvCxnSpPr>
            <p:cNvPr id="1175" name="Google Shape;1175;p24"/>
            <p:cNvCxnSpPr/>
            <p:nvPr/>
          </p:nvCxnSpPr>
          <p:spPr>
            <a:xfrm rot="10800000" flipH="1">
              <a:off x="2292750" y="403250"/>
              <a:ext cx="106200" cy="120300"/>
            </a:xfrm>
            <a:prstGeom prst="straightConnector1">
              <a:avLst/>
            </a:prstGeom>
            <a:noFill/>
            <a:ln w="9525" cap="flat" cmpd="sng">
              <a:solidFill>
                <a:schemeClr val="dk2"/>
              </a:solidFill>
              <a:prstDash val="solid"/>
              <a:round/>
              <a:headEnd type="none" w="med" len="med"/>
              <a:tailEnd type="none" w="med" len="med"/>
            </a:ln>
          </p:spPr>
        </p:cxnSp>
        <p:cxnSp>
          <p:nvCxnSpPr>
            <p:cNvPr id="1176" name="Google Shape;1176;p24"/>
            <p:cNvCxnSpPr/>
            <p:nvPr/>
          </p:nvCxnSpPr>
          <p:spPr>
            <a:xfrm rot="10800000" flipH="1">
              <a:off x="2398950" y="403250"/>
              <a:ext cx="106200" cy="120300"/>
            </a:xfrm>
            <a:prstGeom prst="straightConnector1">
              <a:avLst/>
            </a:prstGeom>
            <a:noFill/>
            <a:ln w="9525" cap="flat" cmpd="sng">
              <a:solidFill>
                <a:schemeClr val="dk2"/>
              </a:solidFill>
              <a:prstDash val="solid"/>
              <a:round/>
              <a:headEnd type="none" w="med" len="med"/>
              <a:tailEnd type="none" w="med" len="med"/>
            </a:ln>
          </p:spPr>
        </p:cxnSp>
        <p:cxnSp>
          <p:nvCxnSpPr>
            <p:cNvPr id="1177" name="Google Shape;1177;p24"/>
            <p:cNvCxnSpPr/>
            <p:nvPr/>
          </p:nvCxnSpPr>
          <p:spPr>
            <a:xfrm rot="10800000" flipH="1">
              <a:off x="2505150" y="403250"/>
              <a:ext cx="106200" cy="120300"/>
            </a:xfrm>
            <a:prstGeom prst="straightConnector1">
              <a:avLst/>
            </a:prstGeom>
            <a:noFill/>
            <a:ln w="9525" cap="flat" cmpd="sng">
              <a:solidFill>
                <a:schemeClr val="dk2"/>
              </a:solidFill>
              <a:prstDash val="solid"/>
              <a:round/>
              <a:headEnd type="none" w="med" len="med"/>
              <a:tailEnd type="none" w="med" len="med"/>
            </a:ln>
          </p:spPr>
        </p:cxnSp>
        <p:cxnSp>
          <p:nvCxnSpPr>
            <p:cNvPr id="1178" name="Google Shape;1178;p24"/>
            <p:cNvCxnSpPr/>
            <p:nvPr/>
          </p:nvCxnSpPr>
          <p:spPr>
            <a:xfrm rot="10800000" flipH="1">
              <a:off x="2611350" y="403250"/>
              <a:ext cx="106200" cy="120300"/>
            </a:xfrm>
            <a:prstGeom prst="straightConnector1">
              <a:avLst/>
            </a:prstGeom>
            <a:noFill/>
            <a:ln w="9525" cap="flat" cmpd="sng">
              <a:solidFill>
                <a:schemeClr val="dk2"/>
              </a:solidFill>
              <a:prstDash val="solid"/>
              <a:round/>
              <a:headEnd type="none" w="med" len="med"/>
              <a:tailEnd type="none" w="med" len="med"/>
            </a:ln>
          </p:spPr>
        </p:cxnSp>
      </p:grpSp>
    </p:spTree>
    <p:extLst>
      <p:ext uri="{BB962C8B-B14F-4D97-AF65-F5344CB8AC3E}">
        <p14:creationId xmlns:p14="http://schemas.microsoft.com/office/powerpoint/2010/main" val="34093142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68300" y="2735021"/>
            <a:ext cx="11455400" cy="1123314"/>
          </a:xfrm>
          <a:prstGeom prst="rect">
            <a:avLst/>
          </a:prstGeom>
        </p:spPr>
        <p:txBody>
          <a:bodyPr wrap="square" lIns="0" tIns="0" rIns="0" bIns="0">
            <a:spAutoFit/>
          </a:bodyPr>
          <a:lstStyle>
            <a:lvl1pPr>
              <a:defRPr sz="7200" b="1" i="0">
                <a:solidFill>
                  <a:schemeClr val="bg1"/>
                </a:solidFill>
                <a:latin typeface="Arial"/>
                <a:cs typeface="Arial"/>
              </a:defRPr>
            </a:lvl1pPr>
          </a:lstStyle>
          <a:p>
            <a:endParaRPr/>
          </a:p>
        </p:txBody>
      </p:sp>
      <p:sp>
        <p:nvSpPr>
          <p:cNvPr id="3" name="Holder 3"/>
          <p:cNvSpPr>
            <a:spLocks noGrp="1"/>
          </p:cNvSpPr>
          <p:nvPr>
            <p:ph type="body" idx="1"/>
          </p:nvPr>
        </p:nvSpPr>
        <p:spPr>
          <a:xfrm>
            <a:off x="460044" y="1760981"/>
            <a:ext cx="11271910" cy="250507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9/14/2023</a:t>
            </a:fld>
            <a:endParaRPr lang="en-US" dirty="0"/>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community.arm.com/the-inventors-challenge-2023/b/announcements/posts/the-inventors-challenge-semifinalists-details" TargetMode="External"/><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5.jpg"/><Relationship Id="rId2" Type="http://schemas.openxmlformats.org/officeDocument/2006/relationships/image" Target="../media/image10.png"/><Relationship Id="rId1" Type="http://schemas.openxmlformats.org/officeDocument/2006/relationships/slideLayout" Target="../slideLayouts/slideLayout5.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5.xml"/><Relationship Id="rId5" Type="http://schemas.openxmlformats.org/officeDocument/2006/relationships/image" Target="../media/image19.jpg"/><Relationship Id="rId4" Type="http://schemas.openxmlformats.org/officeDocument/2006/relationships/image" Target="../media/image1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2"/>
            <a:ext cx="12192000" cy="685799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97BBE10-FA12-A30F-A05F-B726726F7676}"/>
              </a:ext>
            </a:extLst>
          </p:cNvPr>
          <p:cNvPicPr>
            <a:picLocks noChangeAspect="1"/>
          </p:cNvPicPr>
          <p:nvPr/>
        </p:nvPicPr>
        <p:blipFill>
          <a:blip r:embed="rId2"/>
          <a:stretch>
            <a:fillRect/>
          </a:stretch>
        </p:blipFill>
        <p:spPr>
          <a:xfrm>
            <a:off x="187442" y="1524000"/>
            <a:ext cx="11817116" cy="5059203"/>
          </a:xfrm>
          <a:prstGeom prst="rect">
            <a:avLst/>
          </a:prstGeom>
        </p:spPr>
      </p:pic>
      <p:sp>
        <p:nvSpPr>
          <p:cNvPr id="4" name="object 2">
            <a:extLst>
              <a:ext uri="{FF2B5EF4-FFF2-40B4-BE49-F238E27FC236}">
                <a16:creationId xmlns:a16="http://schemas.microsoft.com/office/drawing/2014/main" id="{26A8D3EC-EF61-F498-C011-514B14C6C5AE}"/>
              </a:ext>
            </a:extLst>
          </p:cNvPr>
          <p:cNvSpPr txBox="1">
            <a:spLocks/>
          </p:cNvSpPr>
          <p:nvPr/>
        </p:nvSpPr>
        <p:spPr>
          <a:xfrm>
            <a:off x="304800" y="274797"/>
            <a:ext cx="11283950" cy="669414"/>
          </a:xfrm>
          <a:prstGeom prst="rect">
            <a:avLst/>
          </a:prstGeom>
          <a:solidFill>
            <a:srgbClr val="A000FF"/>
          </a:solidFill>
        </p:spPr>
        <p:txBody>
          <a:bodyPr vert="horz" wrap="square" lIns="0" tIns="86360" rIns="0" bIns="0" rtlCol="0">
            <a:spAutoFit/>
          </a:bodyPr>
          <a:lstStyle>
            <a:lvl1pPr>
              <a:defRPr>
                <a:latin typeface="+mj-lt"/>
                <a:ea typeface="+mj-ea"/>
                <a:cs typeface="+mj-cs"/>
              </a:defRPr>
            </a:lvl1pPr>
          </a:lstStyle>
          <a:p>
            <a:pPr marL="90805">
              <a:spcBef>
                <a:spcPts val="680"/>
              </a:spcBef>
            </a:pPr>
            <a:r>
              <a:rPr lang="en-US" sz="2400" b="1" kern="0" dirty="0">
                <a:solidFill>
                  <a:schemeClr val="bg1"/>
                </a:solidFill>
                <a:latin typeface="Arial" panose="020B0604020202020204" pitchFamily="34" charset="0"/>
                <a:cs typeface="Arial" panose="020B0604020202020204" pitchFamily="34" charset="0"/>
              </a:rPr>
              <a:t>Proposed Solution Concept</a:t>
            </a:r>
          </a:p>
          <a:p>
            <a:pPr marL="90805">
              <a:spcBef>
                <a:spcPts val="680"/>
              </a:spcBef>
            </a:pPr>
            <a:endParaRPr lang="en-US" sz="800" b="1" kern="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58338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id="{A9158942-0526-9D69-9C22-E0F30C0A713A}"/>
              </a:ext>
            </a:extLst>
          </p:cNvPr>
          <p:cNvSpPr txBox="1">
            <a:spLocks/>
          </p:cNvSpPr>
          <p:nvPr/>
        </p:nvSpPr>
        <p:spPr>
          <a:xfrm>
            <a:off x="304800" y="274797"/>
            <a:ext cx="11283950" cy="669414"/>
          </a:xfrm>
          <a:prstGeom prst="rect">
            <a:avLst/>
          </a:prstGeom>
          <a:solidFill>
            <a:srgbClr val="A000FF"/>
          </a:solidFill>
        </p:spPr>
        <p:txBody>
          <a:bodyPr vert="horz" wrap="square" lIns="0" tIns="86360" rIns="0" bIns="0" rtlCol="0">
            <a:spAutoFit/>
          </a:bodyPr>
          <a:lstStyle>
            <a:lvl1pPr>
              <a:defRPr>
                <a:latin typeface="+mj-lt"/>
                <a:ea typeface="+mj-ea"/>
                <a:cs typeface="+mj-cs"/>
              </a:defRPr>
            </a:lvl1pPr>
          </a:lstStyle>
          <a:p>
            <a:pPr marL="90805">
              <a:spcBef>
                <a:spcPts val="680"/>
              </a:spcBef>
            </a:pPr>
            <a:r>
              <a:rPr lang="en-US" sz="2400" b="1" kern="0" dirty="0">
                <a:solidFill>
                  <a:schemeClr val="bg1"/>
                </a:solidFill>
                <a:latin typeface="Arial" panose="020B0604020202020204" pitchFamily="34" charset="0"/>
                <a:cs typeface="Arial" panose="020B0604020202020204" pitchFamily="34" charset="0"/>
              </a:rPr>
              <a:t>Proposed Solution Block Diagram</a:t>
            </a:r>
          </a:p>
          <a:p>
            <a:pPr marL="90805">
              <a:spcBef>
                <a:spcPts val="680"/>
              </a:spcBef>
            </a:pPr>
            <a:endParaRPr lang="en-US" sz="800" b="1" kern="0" dirty="0">
              <a:solidFill>
                <a:schemeClr val="bg1"/>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11388908-915D-A0EC-F575-29850942B887}"/>
              </a:ext>
            </a:extLst>
          </p:cNvPr>
          <p:cNvPicPr>
            <a:picLocks noChangeAspect="1"/>
          </p:cNvPicPr>
          <p:nvPr/>
        </p:nvPicPr>
        <p:blipFill rotWithShape="1">
          <a:blip r:embed="rId2"/>
          <a:srcRect t="5835"/>
          <a:stretch/>
        </p:blipFill>
        <p:spPr>
          <a:xfrm>
            <a:off x="914400" y="1600200"/>
            <a:ext cx="9831046" cy="4366446"/>
          </a:xfrm>
          <a:prstGeom prst="rect">
            <a:avLst/>
          </a:prstGeom>
        </p:spPr>
      </p:pic>
    </p:spTree>
    <p:extLst>
      <p:ext uri="{BB962C8B-B14F-4D97-AF65-F5344CB8AC3E}">
        <p14:creationId xmlns:p14="http://schemas.microsoft.com/office/powerpoint/2010/main" val="27514649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2F2467-F6DE-0769-0264-4FB04D60CB2C}"/>
              </a:ext>
            </a:extLst>
          </p:cNvPr>
          <p:cNvPicPr>
            <a:picLocks noChangeAspect="1"/>
          </p:cNvPicPr>
          <p:nvPr/>
        </p:nvPicPr>
        <p:blipFill>
          <a:blip r:embed="rId2"/>
          <a:stretch>
            <a:fillRect/>
          </a:stretch>
        </p:blipFill>
        <p:spPr>
          <a:xfrm>
            <a:off x="1547379" y="1219200"/>
            <a:ext cx="9097241" cy="5239873"/>
          </a:xfrm>
          <a:prstGeom prst="rect">
            <a:avLst/>
          </a:prstGeom>
        </p:spPr>
      </p:pic>
      <p:sp>
        <p:nvSpPr>
          <p:cNvPr id="3" name="object 2">
            <a:extLst>
              <a:ext uri="{FF2B5EF4-FFF2-40B4-BE49-F238E27FC236}">
                <a16:creationId xmlns:a16="http://schemas.microsoft.com/office/drawing/2014/main" id="{DF0A91EA-0F7A-90DD-0686-4D14C156A16A}"/>
              </a:ext>
            </a:extLst>
          </p:cNvPr>
          <p:cNvSpPr txBox="1">
            <a:spLocks/>
          </p:cNvSpPr>
          <p:nvPr/>
        </p:nvSpPr>
        <p:spPr>
          <a:xfrm>
            <a:off x="304800" y="274797"/>
            <a:ext cx="11283950" cy="669414"/>
          </a:xfrm>
          <a:prstGeom prst="rect">
            <a:avLst/>
          </a:prstGeom>
          <a:solidFill>
            <a:srgbClr val="A000FF"/>
          </a:solidFill>
        </p:spPr>
        <p:txBody>
          <a:bodyPr vert="horz" wrap="square" lIns="0" tIns="86360" rIns="0" bIns="0" rtlCol="0">
            <a:spAutoFit/>
          </a:bodyPr>
          <a:lstStyle>
            <a:lvl1pPr>
              <a:defRPr>
                <a:latin typeface="+mj-lt"/>
                <a:ea typeface="+mj-ea"/>
                <a:cs typeface="+mj-cs"/>
              </a:defRPr>
            </a:lvl1pPr>
          </a:lstStyle>
          <a:p>
            <a:pPr marL="90805">
              <a:spcBef>
                <a:spcPts val="680"/>
              </a:spcBef>
            </a:pPr>
            <a:r>
              <a:rPr lang="en-US" sz="2400" b="1" kern="0" dirty="0">
                <a:solidFill>
                  <a:schemeClr val="bg1"/>
                </a:solidFill>
                <a:latin typeface="Arial" panose="020B0604020202020204" pitchFamily="34" charset="0"/>
                <a:cs typeface="Arial" panose="020B0604020202020204" pitchFamily="34" charset="0"/>
              </a:rPr>
              <a:t>Proposed Solution Circuit Diagram</a:t>
            </a:r>
          </a:p>
          <a:p>
            <a:pPr marL="90805">
              <a:spcBef>
                <a:spcPts val="680"/>
              </a:spcBef>
            </a:pPr>
            <a:endParaRPr lang="en-US" sz="800" b="1" kern="0" dirty="0">
              <a:solidFill>
                <a:schemeClr val="bg1"/>
              </a:solidFill>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EB52DBB0-67C0-84FB-DC3E-37AC0D2CDD55}"/>
              </a:ext>
            </a:extLst>
          </p:cNvPr>
          <p:cNvSpPr/>
          <p:nvPr/>
        </p:nvSpPr>
        <p:spPr>
          <a:xfrm>
            <a:off x="4267200" y="3886200"/>
            <a:ext cx="2590800" cy="68580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a:t>Microcontroller</a:t>
            </a:r>
          </a:p>
          <a:p>
            <a:pPr algn="ctr"/>
            <a:r>
              <a:rPr lang="en-US" dirty="0"/>
              <a:t>Board</a:t>
            </a:r>
          </a:p>
        </p:txBody>
      </p:sp>
    </p:spTree>
    <p:extLst>
      <p:ext uri="{BB962C8B-B14F-4D97-AF65-F5344CB8AC3E}">
        <p14:creationId xmlns:p14="http://schemas.microsoft.com/office/powerpoint/2010/main" val="41241697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41375" y="341375"/>
            <a:ext cx="11283950" cy="685800"/>
          </a:xfrm>
          <a:custGeom>
            <a:avLst/>
            <a:gdLst/>
            <a:ahLst/>
            <a:cxnLst/>
            <a:rect l="l" t="t" r="r" b="b"/>
            <a:pathLst>
              <a:path w="11283950" h="685800">
                <a:moveTo>
                  <a:pt x="11283696" y="0"/>
                </a:moveTo>
                <a:lnTo>
                  <a:pt x="0" y="0"/>
                </a:lnTo>
                <a:lnTo>
                  <a:pt x="0" y="685800"/>
                </a:lnTo>
                <a:lnTo>
                  <a:pt x="11283696" y="685800"/>
                </a:lnTo>
                <a:lnTo>
                  <a:pt x="11283696" y="0"/>
                </a:lnTo>
                <a:close/>
              </a:path>
            </a:pathLst>
          </a:custGeom>
          <a:solidFill>
            <a:srgbClr val="A000FF"/>
          </a:solidFill>
        </p:spPr>
        <p:txBody>
          <a:bodyPr wrap="square" lIns="0" tIns="0" rIns="0" bIns="0" rtlCol="0"/>
          <a:lstStyle/>
          <a:p>
            <a:endParaRPr dirty="0"/>
          </a:p>
        </p:txBody>
      </p:sp>
      <p:sp>
        <p:nvSpPr>
          <p:cNvPr id="3" name="object 3"/>
          <p:cNvSpPr txBox="1">
            <a:spLocks noGrp="1"/>
          </p:cNvSpPr>
          <p:nvPr>
            <p:ph type="title"/>
          </p:nvPr>
        </p:nvSpPr>
        <p:spPr>
          <a:xfrm>
            <a:off x="419811" y="328930"/>
            <a:ext cx="10206355" cy="664210"/>
          </a:xfrm>
          <a:prstGeom prst="rect">
            <a:avLst/>
          </a:prstGeom>
        </p:spPr>
        <p:txBody>
          <a:bodyPr vert="horz" wrap="square" lIns="0" tIns="13335" rIns="0" bIns="0" rtlCol="0">
            <a:spAutoFit/>
          </a:bodyPr>
          <a:lstStyle/>
          <a:p>
            <a:pPr marL="12700">
              <a:lnSpc>
                <a:spcPts val="2510"/>
              </a:lnSpc>
              <a:spcBef>
                <a:spcPts val="105"/>
              </a:spcBef>
            </a:pPr>
            <a:r>
              <a:rPr sz="2200" dirty="0"/>
              <a:t>How</a:t>
            </a:r>
            <a:r>
              <a:rPr sz="2200" spc="-15" dirty="0"/>
              <a:t> </a:t>
            </a:r>
            <a:r>
              <a:rPr sz="2200" dirty="0"/>
              <a:t>does </a:t>
            </a:r>
            <a:r>
              <a:rPr sz="2200" spc="-15" dirty="0"/>
              <a:t>your</a:t>
            </a:r>
            <a:r>
              <a:rPr sz="2200" spc="55" dirty="0"/>
              <a:t> </a:t>
            </a:r>
            <a:r>
              <a:rPr sz="2200" dirty="0"/>
              <a:t>innovation</a:t>
            </a:r>
            <a:r>
              <a:rPr sz="2200" spc="20" dirty="0"/>
              <a:t> </a:t>
            </a:r>
            <a:r>
              <a:rPr sz="2200" dirty="0"/>
              <a:t>accelerate</a:t>
            </a:r>
            <a:r>
              <a:rPr sz="2200" spc="-10" dirty="0"/>
              <a:t> </a:t>
            </a:r>
            <a:r>
              <a:rPr sz="2200" dirty="0"/>
              <a:t>change</a:t>
            </a:r>
            <a:r>
              <a:rPr sz="2200" spc="-5" dirty="0"/>
              <a:t> </a:t>
            </a:r>
            <a:r>
              <a:rPr sz="2200" spc="20" dirty="0"/>
              <a:t>with</a:t>
            </a:r>
            <a:r>
              <a:rPr sz="2200" spc="-65" dirty="0"/>
              <a:t> </a:t>
            </a:r>
            <a:r>
              <a:rPr sz="2200" spc="5" dirty="0"/>
              <a:t>the</a:t>
            </a:r>
            <a:r>
              <a:rPr sz="2200" spc="-20" dirty="0"/>
              <a:t> </a:t>
            </a:r>
            <a:r>
              <a:rPr sz="2200" spc="10" dirty="0"/>
              <a:t>power</a:t>
            </a:r>
            <a:r>
              <a:rPr sz="2200" spc="-65" dirty="0"/>
              <a:t> </a:t>
            </a:r>
            <a:r>
              <a:rPr sz="2200" dirty="0"/>
              <a:t>of</a:t>
            </a:r>
            <a:r>
              <a:rPr sz="2200" spc="10" dirty="0"/>
              <a:t> </a:t>
            </a:r>
            <a:r>
              <a:rPr sz="2200" spc="-20" dirty="0"/>
              <a:t>Technology?</a:t>
            </a:r>
            <a:endParaRPr sz="2200" dirty="0"/>
          </a:p>
          <a:p>
            <a:pPr marL="12700">
              <a:lnSpc>
                <a:spcPts val="2510"/>
              </a:lnSpc>
            </a:pPr>
            <a:r>
              <a:rPr sz="2200" dirty="0"/>
              <a:t>(200</a:t>
            </a:r>
            <a:r>
              <a:rPr sz="2200" spc="-50" dirty="0"/>
              <a:t> </a:t>
            </a:r>
            <a:r>
              <a:rPr sz="2200" spc="10" dirty="0"/>
              <a:t>words)</a:t>
            </a:r>
            <a:endParaRPr sz="2200" dirty="0"/>
          </a:p>
        </p:txBody>
      </p:sp>
      <p:sp>
        <p:nvSpPr>
          <p:cNvPr id="6" name="TextBox 5">
            <a:extLst>
              <a:ext uri="{FF2B5EF4-FFF2-40B4-BE49-F238E27FC236}">
                <a16:creationId xmlns:a16="http://schemas.microsoft.com/office/drawing/2014/main" id="{1704AE46-B254-48DE-148D-53C518345048}"/>
              </a:ext>
            </a:extLst>
          </p:cNvPr>
          <p:cNvSpPr txBox="1"/>
          <p:nvPr/>
        </p:nvSpPr>
        <p:spPr>
          <a:xfrm>
            <a:off x="396662" y="1295400"/>
            <a:ext cx="11549125" cy="5562600"/>
          </a:xfrm>
          <a:prstGeom prst="rect">
            <a:avLst/>
          </a:prstGeom>
          <a:noFill/>
        </p:spPr>
        <p:txBody>
          <a:bodyPr wrap="square" rtlCol="0">
            <a:spAutoFit/>
          </a:bodyPr>
          <a:lstStyle/>
          <a:p>
            <a:r>
              <a:rPr lang="en-US" i="0" dirty="0">
                <a:solidFill>
                  <a:srgbClr val="000000"/>
                </a:solidFill>
                <a:effectLst/>
                <a:latin typeface="Arial" panose="020B0604020202020204" pitchFamily="34" charset="0"/>
                <a:cs typeface="Arial" panose="020B0604020202020204" pitchFamily="34" charset="0"/>
              </a:rPr>
              <a:t>Our innovations are revolutionizing many important ways by harnessing the power of technology:</a:t>
            </a:r>
          </a:p>
          <a:p>
            <a:pPr marL="285750" indent="-285750">
              <a:buFont typeface="Arial" panose="020B0604020202020204" pitchFamily="34" charset="0"/>
              <a:buChar char="•"/>
            </a:pPr>
            <a:r>
              <a:rPr lang="en-US" b="1" i="0" dirty="0">
                <a:solidFill>
                  <a:srgbClr val="000000"/>
                </a:solidFill>
                <a:effectLst/>
                <a:latin typeface="Arial" panose="020B0604020202020204" pitchFamily="34" charset="0"/>
                <a:cs typeface="Arial" panose="020B0604020202020204" pitchFamily="34" charset="0"/>
              </a:rPr>
              <a:t>Real-time monitoring</a:t>
            </a:r>
            <a:r>
              <a:rPr lang="en-US" i="0" dirty="0">
                <a:solidFill>
                  <a:srgbClr val="000000"/>
                </a:solidFill>
                <a:effectLst/>
                <a:latin typeface="Arial" panose="020B0604020202020204" pitchFamily="34" charset="0"/>
                <a:cs typeface="Arial" panose="020B0604020202020204" pitchFamily="34" charset="0"/>
              </a:rPr>
              <a:t>: Through IoT sensors and Smart hosts, our solutions provide real-time information about wastewater. This ensures proper monitoring and rapid response to problems, </a:t>
            </a:r>
          </a:p>
          <a:p>
            <a:r>
              <a:rPr lang="en-US" dirty="0">
                <a:solidFill>
                  <a:srgbClr val="000000"/>
                </a:solidFill>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reducing the risk of wastewater failure and environmental pollution.</a:t>
            </a:r>
            <a:endParaRPr lang="en-US" dirty="0">
              <a:solidFill>
                <a:srgbClr val="000000"/>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1" i="0" dirty="0">
                <a:solidFill>
                  <a:srgbClr val="000000"/>
                </a:solidFill>
                <a:effectLst/>
                <a:latin typeface="Arial" panose="020B0604020202020204" pitchFamily="34" charset="0"/>
                <a:cs typeface="Arial" panose="020B0604020202020204" pitchFamily="34" charset="0"/>
              </a:rPr>
              <a:t>Alarm: </a:t>
            </a:r>
            <a:r>
              <a:rPr lang="en-US" i="0" dirty="0">
                <a:solidFill>
                  <a:srgbClr val="000000"/>
                </a:solidFill>
                <a:effectLst/>
                <a:latin typeface="Arial" panose="020B0604020202020204" pitchFamily="34" charset="0"/>
                <a:cs typeface="Arial" panose="020B0604020202020204" pitchFamily="34" charset="0"/>
              </a:rPr>
              <a:t>The system has the ability to raise an alarm and send a signal to the Sewerage Department and the </a:t>
            </a:r>
          </a:p>
          <a:p>
            <a:r>
              <a:rPr lang="en-US" dirty="0">
                <a:solidFill>
                  <a:srgbClr val="000000"/>
                </a:solidFill>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public, allowing rapid intervention in emergency situations. This performance reduces response times and</a:t>
            </a:r>
          </a:p>
          <a:p>
            <a:r>
              <a:rPr lang="en-US" i="0" dirty="0">
                <a:solidFill>
                  <a:srgbClr val="000000"/>
                </a:solidFill>
                <a:effectLst/>
                <a:latin typeface="Arial" panose="020B0604020202020204" pitchFamily="34" charset="0"/>
                <a:cs typeface="Arial" panose="020B0604020202020204" pitchFamily="34" charset="0"/>
              </a:rPr>
              <a:t>     increases security.</a:t>
            </a:r>
            <a:endParaRPr lang="en-US" dirty="0">
              <a:solidFill>
                <a:srgbClr val="000000"/>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1" i="0" dirty="0">
                <a:solidFill>
                  <a:srgbClr val="000000"/>
                </a:solidFill>
                <a:effectLst/>
                <a:latin typeface="Arial" panose="020B0604020202020204" pitchFamily="34" charset="0"/>
                <a:cs typeface="Arial" panose="020B0604020202020204" pitchFamily="34" charset="0"/>
              </a:rPr>
              <a:t>Public participation</a:t>
            </a:r>
            <a:r>
              <a:rPr lang="en-US" i="0" dirty="0">
                <a:solidFill>
                  <a:srgbClr val="000000"/>
                </a:solidFill>
                <a:effectLst/>
                <a:latin typeface="Arial" panose="020B0604020202020204" pitchFamily="34" charset="0"/>
                <a:cs typeface="Arial" panose="020B0604020202020204" pitchFamily="34" charset="0"/>
              </a:rPr>
              <a:t>: Thanks to integration with mobile applications, our innovations are presented directly to the public during the monitoring and notification process. This not only provides people with important</a:t>
            </a:r>
          </a:p>
          <a:p>
            <a:r>
              <a:rPr lang="en-US" dirty="0">
                <a:solidFill>
                  <a:srgbClr val="000000"/>
                </a:solidFill>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information but also raises awareness of community involvement in wastewater management.</a:t>
            </a:r>
            <a:endParaRPr lang="en-US" dirty="0">
              <a:solidFill>
                <a:srgbClr val="000000"/>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1" i="0" dirty="0">
                <a:solidFill>
                  <a:srgbClr val="000000"/>
                </a:solidFill>
                <a:effectLst/>
                <a:latin typeface="Arial" panose="020B0604020202020204" pitchFamily="34" charset="0"/>
                <a:cs typeface="Arial" panose="020B0604020202020204" pitchFamily="34" charset="0"/>
              </a:rPr>
              <a:t>Safety Precautions</a:t>
            </a:r>
            <a:r>
              <a:rPr lang="en-US" i="0" dirty="0">
                <a:solidFill>
                  <a:srgbClr val="000000"/>
                </a:solidFill>
                <a:effectLst/>
                <a:latin typeface="Arial" panose="020B0604020202020204" pitchFamily="34" charset="0"/>
                <a:cs typeface="Arial" panose="020B0604020202020204" pitchFamily="34" charset="0"/>
              </a:rPr>
              <a:t>: The system uses </a:t>
            </a:r>
            <a:r>
              <a:rPr lang="en-US" dirty="0">
                <a:solidFill>
                  <a:srgbClr val="000000"/>
                </a:solidFill>
                <a:latin typeface="Arial" panose="020B0604020202020204" pitchFamily="34" charset="0"/>
                <a:cs typeface="Arial" panose="020B0604020202020204" pitchFamily="34" charset="0"/>
              </a:rPr>
              <a:t>alert</a:t>
            </a:r>
            <a:r>
              <a:rPr lang="en-US" i="0" dirty="0">
                <a:solidFill>
                  <a:srgbClr val="000000"/>
                </a:solidFill>
                <a:effectLst/>
                <a:latin typeface="Arial" panose="020B0604020202020204" pitchFamily="34" charset="0"/>
                <a:cs typeface="Arial" panose="020B0604020202020204" pitchFamily="34" charset="0"/>
              </a:rPr>
              <a:t> lights and temporary manhole covers to increase underground </a:t>
            </a:r>
          </a:p>
          <a:p>
            <a:r>
              <a:rPr lang="en-US" dirty="0">
                <a:solidFill>
                  <a:srgbClr val="000000"/>
                </a:solidFill>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safety and reduce wastewater-related accidents and injuries.</a:t>
            </a:r>
            <a:endParaRPr lang="en-US" dirty="0">
              <a:solidFill>
                <a:srgbClr val="000000"/>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1" i="0" dirty="0">
                <a:solidFill>
                  <a:srgbClr val="000000"/>
                </a:solidFill>
                <a:effectLst/>
                <a:latin typeface="Arial" panose="020B0604020202020204" pitchFamily="34" charset="0"/>
                <a:cs typeface="Arial" panose="020B0604020202020204" pitchFamily="34" charset="0"/>
              </a:rPr>
              <a:t>Geographic Awareness: </a:t>
            </a:r>
            <a:r>
              <a:rPr lang="en-US" i="0" dirty="0">
                <a:solidFill>
                  <a:srgbClr val="000000"/>
                </a:solidFill>
                <a:effectLst/>
                <a:latin typeface="Arial" panose="020B0604020202020204" pitchFamily="34" charset="0"/>
                <a:cs typeface="Arial" panose="020B0604020202020204" pitchFamily="34" charset="0"/>
              </a:rPr>
              <a:t>Geographic manhole indicators assist urban planning and property management </a:t>
            </a:r>
          </a:p>
          <a:p>
            <a:r>
              <a:rPr lang="en-US" dirty="0">
                <a:solidFill>
                  <a:srgbClr val="000000"/>
                </a:solidFill>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by providing manhole location information, and supporting optimization of wastewater layouts.</a:t>
            </a:r>
          </a:p>
          <a:p>
            <a:br>
              <a:rPr lang="en-US" i="0" dirty="0">
                <a:solidFill>
                  <a:srgbClr val="000000"/>
                </a:solidFill>
                <a:effectLst/>
                <a:latin typeface="Arial" panose="020B0604020202020204" pitchFamily="34" charset="0"/>
                <a:cs typeface="Arial" panose="020B0604020202020204" pitchFamily="34" charset="0"/>
              </a:rPr>
            </a:br>
            <a:r>
              <a:rPr lang="en-US" i="0" dirty="0">
                <a:solidFill>
                  <a:srgbClr val="000000"/>
                </a:solidFill>
                <a:effectLst/>
                <a:latin typeface="Arial" panose="020B0604020202020204" pitchFamily="34" charset="0"/>
                <a:cs typeface="Arial" panose="020B0604020202020204" pitchFamily="34" charset="0"/>
              </a:rPr>
              <a:t>Together, our innovations use technology to create smarter, safer, and more efficient wastewater management. </a:t>
            </a:r>
          </a:p>
          <a:p>
            <a:r>
              <a:rPr lang="en-US" i="0" dirty="0">
                <a:solidFill>
                  <a:srgbClr val="000000"/>
                </a:solidFill>
                <a:effectLst/>
                <a:latin typeface="Arial" panose="020B0604020202020204" pitchFamily="34" charset="0"/>
                <a:cs typeface="Arial" panose="020B0604020202020204" pitchFamily="34" charset="0"/>
              </a:rPr>
              <a:t>It enables positive change by preventing environmental degradation, improving public safety, and engaging </a:t>
            </a:r>
          </a:p>
          <a:p>
            <a:r>
              <a:rPr lang="en-US" i="0" dirty="0">
                <a:solidFill>
                  <a:srgbClr val="000000"/>
                </a:solidFill>
                <a:effectLst/>
                <a:latin typeface="Arial" panose="020B0604020202020204" pitchFamily="34" charset="0"/>
                <a:cs typeface="Arial" panose="020B0604020202020204" pitchFamily="34" charset="0"/>
              </a:rPr>
              <a:t>communities in the maintenance of critical infrastructure.</a:t>
            </a:r>
            <a:endParaRPr lang="en-IN" dirty="0">
              <a:latin typeface="Arial" panose="020B0604020202020204" pitchFamily="34" charset="0"/>
              <a:cs typeface="Arial" panose="020B0604020202020204" pitchFamily="34" charset="0"/>
            </a:endParaRPr>
          </a:p>
          <a:p>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9600" y="228600"/>
            <a:ext cx="11283950" cy="814069"/>
          </a:xfrm>
          <a:prstGeom prst="rect">
            <a:avLst/>
          </a:prstGeom>
          <a:solidFill>
            <a:srgbClr val="A000FF"/>
          </a:solidFill>
        </p:spPr>
        <p:txBody>
          <a:bodyPr vert="horz" wrap="square" lIns="0" tIns="74930" rIns="0" bIns="0" rtlCol="0">
            <a:spAutoFit/>
          </a:bodyPr>
          <a:lstStyle/>
          <a:p>
            <a:pPr marL="90805" marR="1323975">
              <a:lnSpc>
                <a:spcPts val="2590"/>
              </a:lnSpc>
              <a:spcBef>
                <a:spcPts val="590"/>
              </a:spcBef>
            </a:pPr>
            <a:r>
              <a:rPr sz="2400" spc="-5" dirty="0"/>
              <a:t>How</a:t>
            </a:r>
            <a:r>
              <a:rPr sz="2400" spc="10" dirty="0"/>
              <a:t> </a:t>
            </a:r>
            <a:r>
              <a:rPr sz="2400" spc="-5" dirty="0"/>
              <a:t>is</a:t>
            </a:r>
            <a:r>
              <a:rPr sz="2400" spc="-30" dirty="0"/>
              <a:t> </a:t>
            </a:r>
            <a:r>
              <a:rPr sz="2400" spc="-20" dirty="0"/>
              <a:t>your</a:t>
            </a:r>
            <a:r>
              <a:rPr sz="2400" spc="75" dirty="0"/>
              <a:t> </a:t>
            </a:r>
            <a:r>
              <a:rPr sz="2400" dirty="0"/>
              <a:t>solution</a:t>
            </a:r>
            <a:r>
              <a:rPr sz="2400" spc="-45" dirty="0"/>
              <a:t> </a:t>
            </a:r>
            <a:r>
              <a:rPr sz="2400" spc="-5" dirty="0"/>
              <a:t>different/unique</a:t>
            </a:r>
            <a:r>
              <a:rPr sz="2400" spc="-10" dirty="0"/>
              <a:t> </a:t>
            </a:r>
            <a:r>
              <a:rPr sz="2400" spc="-5" dirty="0"/>
              <a:t>from</a:t>
            </a:r>
            <a:r>
              <a:rPr sz="2400" spc="5" dirty="0"/>
              <a:t> </a:t>
            </a:r>
            <a:r>
              <a:rPr sz="2400" spc="-5" dirty="0"/>
              <a:t>other</a:t>
            </a:r>
            <a:r>
              <a:rPr sz="2400" spc="-10" dirty="0"/>
              <a:t> </a:t>
            </a:r>
            <a:r>
              <a:rPr sz="2400" dirty="0"/>
              <a:t>solutions</a:t>
            </a:r>
            <a:r>
              <a:rPr sz="2400" spc="-15" dirty="0"/>
              <a:t> </a:t>
            </a:r>
            <a:r>
              <a:rPr sz="2400" dirty="0"/>
              <a:t>in</a:t>
            </a:r>
            <a:r>
              <a:rPr sz="2400" spc="-15" dirty="0"/>
              <a:t> </a:t>
            </a:r>
            <a:r>
              <a:rPr sz="2400" dirty="0"/>
              <a:t>market </a:t>
            </a:r>
            <a:r>
              <a:rPr sz="2400" spc="-650" dirty="0"/>
              <a:t> </a:t>
            </a:r>
            <a:r>
              <a:rPr sz="2400" spc="-5" dirty="0"/>
              <a:t>(150</a:t>
            </a:r>
            <a:r>
              <a:rPr sz="2400" spc="-20" dirty="0"/>
              <a:t> </a:t>
            </a:r>
            <a:r>
              <a:rPr sz="2400" spc="5" dirty="0"/>
              <a:t>words)</a:t>
            </a:r>
            <a:endParaRPr sz="2400" dirty="0"/>
          </a:p>
        </p:txBody>
      </p:sp>
      <p:sp>
        <p:nvSpPr>
          <p:cNvPr id="8" name="TextBox 7">
            <a:extLst>
              <a:ext uri="{FF2B5EF4-FFF2-40B4-BE49-F238E27FC236}">
                <a16:creationId xmlns:a16="http://schemas.microsoft.com/office/drawing/2014/main" id="{826D300C-8D0C-F03C-7C0F-81B2E6762D52}"/>
              </a:ext>
            </a:extLst>
          </p:cNvPr>
          <p:cNvSpPr txBox="1"/>
          <p:nvPr/>
        </p:nvSpPr>
        <p:spPr>
          <a:xfrm>
            <a:off x="457200" y="1371600"/>
            <a:ext cx="11734800" cy="4801314"/>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000000"/>
                </a:solidFill>
                <a:latin typeface="Arial" panose="020B0604020202020204" pitchFamily="34" charset="0"/>
                <a:cs typeface="Arial" panose="020B0604020202020204" pitchFamily="34" charset="0"/>
              </a:rPr>
              <a:t>T</a:t>
            </a:r>
            <a:r>
              <a:rPr lang="en-US" i="0" dirty="0">
                <a:solidFill>
                  <a:srgbClr val="000000"/>
                </a:solidFill>
                <a:effectLst/>
                <a:latin typeface="Arial" panose="020B0604020202020204" pitchFamily="34" charset="0"/>
                <a:cs typeface="Arial" panose="020B0604020202020204" pitchFamily="34" charset="0"/>
              </a:rPr>
              <a:t>he ability to simplify installation and maintenance while combining advanced wastewater and safety </a:t>
            </a:r>
          </a:p>
          <a:p>
            <a:r>
              <a:rPr lang="en-US" dirty="0">
                <a:solidFill>
                  <a:srgbClr val="000000"/>
                </a:solidFill>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technologies.</a:t>
            </a:r>
          </a:p>
          <a:p>
            <a:pPr marL="285750" indent="-285750">
              <a:buFont typeface="Arial" panose="020B0604020202020204" pitchFamily="34" charset="0"/>
              <a:buChar char="•"/>
            </a:pPr>
            <a:r>
              <a:rPr lang="en-US" i="0" dirty="0">
                <a:solidFill>
                  <a:srgbClr val="000000"/>
                </a:solidFill>
                <a:effectLst/>
                <a:latin typeface="Arial" panose="020B0604020202020204" pitchFamily="34" charset="0"/>
                <a:cs typeface="Arial" panose="020B0604020202020204" pitchFamily="34" charset="0"/>
              </a:rPr>
              <a:t>Unlike traditional systems that require structural modifications, our solutions feature easy installation and</a:t>
            </a:r>
          </a:p>
          <a:p>
            <a:r>
              <a:rPr lang="en-US" dirty="0">
                <a:solidFill>
                  <a:srgbClr val="000000"/>
                </a:solidFill>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 reduce the impact on the existing sewer system.</a:t>
            </a:r>
          </a:p>
          <a:p>
            <a:pPr marL="285750" indent="-285750">
              <a:buFont typeface="Arial" panose="020B0604020202020204" pitchFamily="34" charset="0"/>
              <a:buChar char="•"/>
            </a:pPr>
            <a:r>
              <a:rPr lang="en-US" i="0" dirty="0">
                <a:solidFill>
                  <a:srgbClr val="000000"/>
                </a:solidFill>
                <a:effectLst/>
                <a:latin typeface="Arial" panose="020B0604020202020204" pitchFamily="34" charset="0"/>
                <a:cs typeface="Arial" panose="020B0604020202020204" pitchFamily="34" charset="0"/>
              </a:rPr>
              <a:t>Wireless communication simplifies maintenance and reduces the need for physical inspection.</a:t>
            </a:r>
          </a:p>
          <a:p>
            <a:r>
              <a:rPr lang="en-US" dirty="0">
                <a:solidFill>
                  <a:srgbClr val="000000"/>
                </a:solidFill>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failure and damage to the environment.</a:t>
            </a:r>
            <a:endParaRPr lang="en-US" dirty="0">
              <a:solidFill>
                <a:srgbClr val="000000"/>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i="0" dirty="0">
                <a:solidFill>
                  <a:srgbClr val="000000"/>
                </a:solidFill>
                <a:effectLst/>
                <a:latin typeface="Arial" panose="020B0604020202020204" pitchFamily="34" charset="0"/>
                <a:cs typeface="Arial" panose="020B0604020202020204" pitchFamily="34" charset="0"/>
              </a:rPr>
              <a:t>Notification function: The system provides various notification methods such as alerts and push </a:t>
            </a:r>
          </a:p>
          <a:p>
            <a:r>
              <a:rPr lang="en-US" dirty="0">
                <a:solidFill>
                  <a:srgbClr val="000000"/>
                </a:solidFill>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notifications to inform parties in unusual or emergency situations.</a:t>
            </a:r>
          </a:p>
          <a:p>
            <a:pPr marL="285750" indent="-285750">
              <a:buFont typeface="Arial" panose="020B0604020202020204" pitchFamily="34" charset="0"/>
              <a:buChar char="•"/>
            </a:pPr>
            <a:r>
              <a:rPr lang="en-US" i="0" dirty="0">
                <a:solidFill>
                  <a:srgbClr val="000000"/>
                </a:solidFill>
                <a:effectLst/>
                <a:latin typeface="Arial" panose="020B0604020202020204" pitchFamily="34" charset="0"/>
                <a:cs typeface="Arial" panose="020B0604020202020204" pitchFamily="34" charset="0"/>
              </a:rPr>
              <a:t>Realtime monitoring: This feature ensures that problems occur immediately, allowing rapid </a:t>
            </a:r>
          </a:p>
          <a:p>
            <a:r>
              <a:rPr lang="en-US" dirty="0">
                <a:solidFill>
                  <a:srgbClr val="000000"/>
                </a:solidFill>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prevention of sewer.</a:t>
            </a:r>
          </a:p>
          <a:p>
            <a:pPr marL="285750" indent="-285750">
              <a:buFont typeface="Arial" panose="020B0604020202020204" pitchFamily="34" charset="0"/>
              <a:buChar char="•"/>
            </a:pPr>
            <a:r>
              <a:rPr lang="en-US" i="0" dirty="0">
                <a:solidFill>
                  <a:srgbClr val="000000"/>
                </a:solidFill>
                <a:effectLst/>
                <a:latin typeface="Arial" panose="020B0604020202020204" pitchFamily="34" charset="0"/>
                <a:cs typeface="Arial" panose="020B0604020202020204" pitchFamily="34" charset="0"/>
              </a:rPr>
              <a:t>Reporting, forecasting, and optimization: Monitoring capabilities generate reports, predict problems, boost performance, and improve business. </a:t>
            </a:r>
          </a:p>
          <a:p>
            <a:pPr marL="285750" indent="-285750">
              <a:buFont typeface="Arial" panose="020B0604020202020204" pitchFamily="34" charset="0"/>
              <a:buChar char="•"/>
            </a:pPr>
            <a:r>
              <a:rPr lang="en-US" i="0" dirty="0">
                <a:solidFill>
                  <a:srgbClr val="000000"/>
                </a:solidFill>
                <a:effectLst/>
                <a:latin typeface="Arial" panose="020B0604020202020204" pitchFamily="34" charset="0"/>
                <a:cs typeface="Arial" panose="020B0604020202020204" pitchFamily="34" charset="0"/>
              </a:rPr>
              <a:t>Light Indicators: Good lighting increases visibility and safety around manholes, reducing accidents for </a:t>
            </a:r>
          </a:p>
          <a:p>
            <a:r>
              <a:rPr lang="en-US" dirty="0">
                <a:solidFill>
                  <a:srgbClr val="000000"/>
                </a:solidFill>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pedestrians and drivers.</a:t>
            </a:r>
          </a:p>
          <a:p>
            <a:pPr marL="285750" indent="-285750">
              <a:buFont typeface="Arial" panose="020B0604020202020204" pitchFamily="34" charset="0"/>
              <a:buChar char="•"/>
            </a:pPr>
            <a:r>
              <a:rPr lang="en-US" i="0" dirty="0">
                <a:solidFill>
                  <a:srgbClr val="000000"/>
                </a:solidFill>
                <a:effectLst/>
                <a:latin typeface="Arial" panose="020B0604020202020204" pitchFamily="34" charset="0"/>
                <a:cs typeface="Arial" panose="020B0604020202020204" pitchFamily="34" charset="0"/>
              </a:rPr>
              <a:t>Partial Manhole Cover: During maintenance or in emergencies, the system can be installed with temporary </a:t>
            </a:r>
          </a:p>
          <a:p>
            <a:r>
              <a:rPr lang="en-US" i="0" dirty="0">
                <a:solidFill>
                  <a:srgbClr val="000000"/>
                </a:solidFill>
                <a:effectLst/>
                <a:latin typeface="Arial" panose="020B0604020202020204" pitchFamily="34" charset="0"/>
                <a:cs typeface="Arial" panose="020B0604020202020204" pitchFamily="34" charset="0"/>
              </a:rPr>
              <a:t>     covers to further increase safety.</a:t>
            </a:r>
            <a:r>
              <a:rPr lang="en-US" dirty="0">
                <a:solidFill>
                  <a:srgbClr val="000000"/>
                </a:solidFill>
                <a:latin typeface="Arial" panose="020B0604020202020204" pitchFamily="34" charset="0"/>
                <a:cs typeface="Arial" panose="020B0604020202020204" pitchFamily="34" charset="0"/>
              </a:rPr>
              <a:t> </a:t>
            </a:r>
            <a:br>
              <a:rPr lang="en-US" dirty="0">
                <a:solidFill>
                  <a:srgbClr val="000000"/>
                </a:solidFill>
                <a:latin typeface="Arial" panose="020B0604020202020204" pitchFamily="34" charset="0"/>
                <a:cs typeface="Arial" panose="020B0604020202020204" pitchFamily="34" charset="0"/>
              </a:rPr>
            </a:br>
            <a:r>
              <a:rPr lang="en-US" dirty="0">
                <a:solidFill>
                  <a:srgbClr val="000000"/>
                </a:solidFill>
                <a:latin typeface="Arial" panose="020B0604020202020204" pitchFamily="34" charset="0"/>
                <a:cs typeface="Arial" panose="020B0604020202020204" pitchFamily="34" charset="0"/>
              </a:rPr>
              <a:t> </a:t>
            </a:r>
            <a:endParaRPr lang="en-IN" dirty="0">
              <a:latin typeface="Arial" panose="020B0604020202020204" pitchFamily="34" charset="0"/>
              <a:cs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35737" y="3023768"/>
            <a:ext cx="11283950" cy="456535"/>
          </a:xfrm>
          <a:prstGeom prst="rect">
            <a:avLst/>
          </a:prstGeom>
          <a:solidFill>
            <a:srgbClr val="A000FF"/>
          </a:solidFill>
        </p:spPr>
        <p:txBody>
          <a:bodyPr vert="horz" wrap="square" lIns="0" tIns="86360" rIns="0" bIns="0" rtlCol="0">
            <a:spAutoFit/>
          </a:bodyPr>
          <a:lstStyle/>
          <a:p>
            <a:pPr marL="90805">
              <a:lnSpc>
                <a:spcPct val="100000"/>
              </a:lnSpc>
              <a:spcBef>
                <a:spcPts val="680"/>
              </a:spcBef>
            </a:pPr>
            <a:r>
              <a:rPr lang="en-US" sz="2400" spc="-25" dirty="0"/>
              <a:t>T</a:t>
            </a:r>
            <a:r>
              <a:rPr sz="2400" spc="-5" dirty="0"/>
              <a:t>estimonials</a:t>
            </a:r>
            <a:r>
              <a:rPr sz="2400" spc="-40" dirty="0"/>
              <a:t> </a:t>
            </a:r>
            <a:r>
              <a:rPr sz="2400" spc="-5" dirty="0"/>
              <a:t>received</a:t>
            </a:r>
            <a:r>
              <a:rPr lang="en-US" sz="2400" spc="-5" dirty="0"/>
              <a:t> </a:t>
            </a:r>
            <a:endParaRPr sz="2400" dirty="0"/>
          </a:p>
        </p:txBody>
      </p:sp>
      <p:sp>
        <p:nvSpPr>
          <p:cNvPr id="4" name="object 4">
            <a:extLst>
              <a:ext uri="{FF2B5EF4-FFF2-40B4-BE49-F238E27FC236}">
                <a16:creationId xmlns:a16="http://schemas.microsoft.com/office/drawing/2014/main" id="{18980091-6D29-7EA7-D3FE-FCB344CF3312}"/>
              </a:ext>
            </a:extLst>
          </p:cNvPr>
          <p:cNvSpPr txBox="1"/>
          <p:nvPr/>
        </p:nvSpPr>
        <p:spPr>
          <a:xfrm>
            <a:off x="444881" y="1062294"/>
            <a:ext cx="11283950" cy="1619033"/>
          </a:xfrm>
          <a:prstGeom prst="rect">
            <a:avLst/>
          </a:prstGeom>
          <a:solidFill>
            <a:srgbClr val="A000FF"/>
          </a:solidFill>
        </p:spPr>
        <p:txBody>
          <a:bodyPr vert="horz" wrap="square" lIns="0" tIns="79375" rIns="0" bIns="0" rtlCol="0">
            <a:spAutoFit/>
          </a:bodyPr>
          <a:lstStyle/>
          <a:p>
            <a:pPr marL="90805">
              <a:lnSpc>
                <a:spcPts val="2735"/>
              </a:lnSpc>
              <a:spcBef>
                <a:spcPts val="625"/>
              </a:spcBef>
            </a:pPr>
            <a:r>
              <a:rPr lang="en-US" sz="2400" b="1" spc="-5" dirty="0">
                <a:solidFill>
                  <a:schemeClr val="bg1"/>
                </a:solidFill>
                <a:latin typeface="Arial"/>
                <a:cs typeface="Arial"/>
              </a:rPr>
              <a:t>W</a:t>
            </a:r>
            <a:r>
              <a:rPr sz="2400" b="1" spc="5" dirty="0">
                <a:solidFill>
                  <a:schemeClr val="bg1"/>
                </a:solidFill>
                <a:latin typeface="Arial"/>
                <a:cs typeface="Arial"/>
              </a:rPr>
              <a:t>orking</a:t>
            </a:r>
            <a:r>
              <a:rPr sz="2400" b="1" spc="-70" dirty="0">
                <a:solidFill>
                  <a:schemeClr val="bg1"/>
                </a:solidFill>
                <a:latin typeface="Arial"/>
                <a:cs typeface="Arial"/>
              </a:rPr>
              <a:t> </a:t>
            </a:r>
            <a:r>
              <a:rPr sz="2400" b="1" spc="-5" dirty="0">
                <a:solidFill>
                  <a:schemeClr val="bg1"/>
                </a:solidFill>
                <a:latin typeface="Arial"/>
                <a:cs typeface="Arial"/>
              </a:rPr>
              <a:t>model/prototype</a:t>
            </a:r>
            <a:endParaRPr lang="en-US" sz="2400" b="1" spc="-5" dirty="0">
              <a:solidFill>
                <a:schemeClr val="bg1"/>
              </a:solidFill>
              <a:latin typeface="Arial"/>
              <a:cs typeface="Arial"/>
            </a:endParaRPr>
          </a:p>
          <a:p>
            <a:pPr marL="90805">
              <a:lnSpc>
                <a:spcPts val="2735"/>
              </a:lnSpc>
              <a:spcBef>
                <a:spcPts val="625"/>
              </a:spcBef>
            </a:pPr>
            <a:r>
              <a:rPr lang="en-US" sz="2400" dirty="0">
                <a:solidFill>
                  <a:schemeClr val="bg1"/>
                </a:solidFill>
              </a:rPr>
              <a:t>We have not done the working model/prototype right now.</a:t>
            </a:r>
          </a:p>
          <a:p>
            <a:pPr marL="90805">
              <a:lnSpc>
                <a:spcPts val="2735"/>
              </a:lnSpc>
              <a:spcBef>
                <a:spcPts val="625"/>
              </a:spcBef>
            </a:pPr>
            <a:r>
              <a:rPr lang="en-US" sz="2400" dirty="0">
                <a:solidFill>
                  <a:schemeClr val="bg1"/>
                </a:solidFill>
              </a:rPr>
              <a:t> We will be able to provide the working model once the Proof of Concept is technically  verified.</a:t>
            </a:r>
            <a:endParaRPr sz="2400" dirty="0">
              <a:solidFill>
                <a:schemeClr val="bg1"/>
              </a:solidFill>
              <a:latin typeface="Arial"/>
              <a:cs typeface="Arial"/>
            </a:endParaRPr>
          </a:p>
        </p:txBody>
      </p:sp>
      <p:sp>
        <p:nvSpPr>
          <p:cNvPr id="6" name="TextBox 5">
            <a:extLst>
              <a:ext uri="{FF2B5EF4-FFF2-40B4-BE49-F238E27FC236}">
                <a16:creationId xmlns:a16="http://schemas.microsoft.com/office/drawing/2014/main" id="{975AF7D4-B98C-E0FF-46B4-D4A8AB0F0075}"/>
              </a:ext>
            </a:extLst>
          </p:cNvPr>
          <p:cNvSpPr txBox="1"/>
          <p:nvPr/>
        </p:nvSpPr>
        <p:spPr>
          <a:xfrm>
            <a:off x="-533400" y="495033"/>
            <a:ext cx="10363200" cy="369332"/>
          </a:xfrm>
          <a:prstGeom prst="rect">
            <a:avLst/>
          </a:prstGeom>
          <a:noFill/>
        </p:spPr>
        <p:txBody>
          <a:bodyPr wrap="square">
            <a:spAutoFit/>
          </a:bodyPr>
          <a:lstStyle/>
          <a:p>
            <a:pPr marL="1097280" lvl="2" indent="-170815">
              <a:spcBef>
                <a:spcPts val="95"/>
              </a:spcBef>
              <a:buFont typeface="Arial MT"/>
              <a:buChar char="•"/>
              <a:tabLst>
                <a:tab pos="183515" algn="l"/>
              </a:tabLst>
            </a:pPr>
            <a:r>
              <a:rPr lang="en-IN" sz="1800" b="1" spc="-35" dirty="0">
                <a:latin typeface="Arial" panose="020B0604020202020204" pitchFamily="34" charset="0"/>
                <a:cs typeface="Arial" panose="020B0604020202020204" pitchFamily="34" charset="0"/>
              </a:rPr>
              <a:t>PATENT</a:t>
            </a:r>
            <a:r>
              <a:rPr lang="en-IN" sz="1800" b="1" spc="365" dirty="0">
                <a:latin typeface="Arial" panose="020B0604020202020204" pitchFamily="34" charset="0"/>
                <a:cs typeface="Arial" panose="020B0604020202020204" pitchFamily="34" charset="0"/>
              </a:rPr>
              <a:t> </a:t>
            </a:r>
            <a:r>
              <a:rPr lang="en-IN" sz="1800" b="1" spc="-5" dirty="0">
                <a:latin typeface="Arial" panose="020B0604020202020204" pitchFamily="34" charset="0"/>
                <a:cs typeface="Arial" panose="020B0604020202020204" pitchFamily="34" charset="0"/>
              </a:rPr>
              <a:t>FILED:</a:t>
            </a:r>
            <a:r>
              <a:rPr lang="en-IN" sz="1800" b="1" spc="-15" dirty="0">
                <a:latin typeface="Arial" panose="020B0604020202020204" pitchFamily="34" charset="0"/>
                <a:cs typeface="Arial" panose="020B0604020202020204" pitchFamily="34" charset="0"/>
              </a:rPr>
              <a:t> </a:t>
            </a:r>
            <a:r>
              <a:rPr lang="en-IN" sz="1800" b="1" spc="-25" dirty="0">
                <a:latin typeface="Arial" panose="020B0604020202020204" pitchFamily="34" charset="0"/>
                <a:cs typeface="Arial" panose="020B0604020202020204" pitchFamily="34" charset="0"/>
              </a:rPr>
              <a:t>No</a:t>
            </a:r>
            <a:r>
              <a:rPr lang="en-IN" b="1" spc="-25" dirty="0">
                <a:latin typeface="Arial" panose="020B0604020202020204" pitchFamily="34" charset="0"/>
                <a:cs typeface="Arial" panose="020B0604020202020204" pitchFamily="34" charset="0"/>
              </a:rPr>
              <a:t>, It will be filed once the POC/technology is done.</a:t>
            </a:r>
            <a:endParaRPr lang="en-IN" sz="1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90F40DEA-B878-6946-8BF4-CD223ACE8F61}"/>
              </a:ext>
            </a:extLst>
          </p:cNvPr>
          <p:cNvSpPr txBox="1"/>
          <p:nvPr/>
        </p:nvSpPr>
        <p:spPr>
          <a:xfrm>
            <a:off x="609600" y="3729695"/>
            <a:ext cx="7467600" cy="369332"/>
          </a:xfrm>
          <a:prstGeom prst="rect">
            <a:avLst/>
          </a:prstGeom>
          <a:noFill/>
        </p:spPr>
        <p:txBody>
          <a:bodyPr wrap="square" rtlCol="0">
            <a:spAutoFit/>
          </a:bodyPr>
          <a:lstStyle/>
          <a:p>
            <a:r>
              <a:rPr lang="en-US" dirty="0"/>
              <a:t>We are one of the Semifinalists in the Inventors Challenge 2023</a:t>
            </a:r>
          </a:p>
        </p:txBody>
      </p:sp>
      <p:pic>
        <p:nvPicPr>
          <p:cNvPr id="11" name="Picture 10">
            <a:extLst>
              <a:ext uri="{FF2B5EF4-FFF2-40B4-BE49-F238E27FC236}">
                <a16:creationId xmlns:a16="http://schemas.microsoft.com/office/drawing/2014/main" id="{0411C186-9579-75DC-FA02-AFD03B79B5F5}"/>
              </a:ext>
            </a:extLst>
          </p:cNvPr>
          <p:cNvPicPr>
            <a:picLocks noChangeAspect="1"/>
          </p:cNvPicPr>
          <p:nvPr/>
        </p:nvPicPr>
        <p:blipFill>
          <a:blip r:embed="rId2"/>
          <a:stretch>
            <a:fillRect/>
          </a:stretch>
        </p:blipFill>
        <p:spPr>
          <a:xfrm>
            <a:off x="978852" y="4177199"/>
            <a:ext cx="7338696" cy="1592718"/>
          </a:xfrm>
          <a:prstGeom prst="rect">
            <a:avLst/>
          </a:prstGeom>
        </p:spPr>
      </p:pic>
      <p:sp>
        <p:nvSpPr>
          <p:cNvPr id="9" name="TextBox 8">
            <a:extLst>
              <a:ext uri="{FF2B5EF4-FFF2-40B4-BE49-F238E27FC236}">
                <a16:creationId xmlns:a16="http://schemas.microsoft.com/office/drawing/2014/main" id="{4B64FE0D-8582-87EB-C347-042A388D1614}"/>
              </a:ext>
            </a:extLst>
          </p:cNvPr>
          <p:cNvSpPr txBox="1"/>
          <p:nvPr/>
        </p:nvSpPr>
        <p:spPr>
          <a:xfrm>
            <a:off x="978852" y="5893608"/>
            <a:ext cx="10685526" cy="469359"/>
          </a:xfrm>
          <a:prstGeom prst="rect">
            <a:avLst/>
          </a:prstGeom>
          <a:noFill/>
        </p:spPr>
        <p:txBody>
          <a:bodyPr wrap="square">
            <a:spAutoFit/>
          </a:bodyPr>
          <a:lstStyle/>
          <a:p>
            <a:pPr marL="0" marR="0">
              <a:lnSpc>
                <a:spcPct val="115000"/>
              </a:lnSpc>
              <a:spcBef>
                <a:spcPts val="0"/>
              </a:spcBef>
              <a:spcAft>
                <a:spcPts val="0"/>
              </a:spcAft>
            </a:pPr>
            <a:r>
              <a:rPr lang="en-US" sz="1100" u="sng" kern="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hlinkClick r:id="rId3"/>
              </a:rPr>
              <a:t>https://community.arm.com/the-inventors-challenge-2023/b/announcements/posts/the-inventors-challenge-semifinalists-details</a:t>
            </a:r>
            <a:endParaRPr lang="en-US" sz="1100" dirty="0">
              <a:effectLst/>
              <a:latin typeface="Arial" panose="020B0604020202020204" pitchFamily="34" charset="0"/>
              <a:ea typeface="Calibri" panose="020F0502020204030204" pitchFamily="34" charset="0"/>
              <a:cs typeface="Arial" panose="020B0604020202020204" pitchFamily="34" charset="0"/>
            </a:endParaRPr>
          </a:p>
          <a:p>
            <a:pPr marL="0" marR="0">
              <a:lnSpc>
                <a:spcPct val="115000"/>
              </a:lnSpc>
              <a:spcBef>
                <a:spcPts val="0"/>
              </a:spcBef>
              <a:spcAft>
                <a:spcPts val="0"/>
              </a:spcAft>
            </a:pPr>
            <a:r>
              <a:rPr lang="en-US" sz="1100" kern="1800" dirty="0">
                <a:solidFill>
                  <a:srgbClr val="333E48"/>
                </a:solidFill>
                <a:effectLst/>
                <a:latin typeface="Arial" panose="020B0604020202020204" pitchFamily="34" charset="0"/>
                <a:ea typeface="Times New Roman" panose="02020603050405020304" pitchFamily="18" charset="0"/>
                <a:cs typeface="Arial" panose="020B0604020202020204" pitchFamily="34" charset="0"/>
              </a:rPr>
              <a:t> </a:t>
            </a:r>
            <a:endParaRPr lang="en-US" sz="1100" dirty="0">
              <a:effectLst/>
              <a:latin typeface="Arial" panose="020B0604020202020204" pitchFamily="34" charset="0"/>
              <a:ea typeface="Calibri" panose="020F0502020204030204" pitchFamily="34" charset="0"/>
              <a:cs typeface="Arial" panose="020B06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2192000" cy="6858000"/>
            <a:chOff x="0" y="0"/>
            <a:chExt cx="12192000" cy="6858000"/>
          </a:xfrm>
        </p:grpSpPr>
        <p:pic>
          <p:nvPicPr>
            <p:cNvPr id="3" name="object 3"/>
            <p:cNvPicPr/>
            <p:nvPr/>
          </p:nvPicPr>
          <p:blipFill>
            <a:blip r:embed="rId2" cstate="print"/>
            <a:stretch>
              <a:fillRect/>
            </a:stretch>
          </p:blipFill>
          <p:spPr>
            <a:xfrm>
              <a:off x="0" y="0"/>
              <a:ext cx="12192000" cy="6858000"/>
            </a:xfrm>
            <a:prstGeom prst="rect">
              <a:avLst/>
            </a:prstGeom>
          </p:spPr>
        </p:pic>
        <p:pic>
          <p:nvPicPr>
            <p:cNvPr id="4" name="object 4"/>
            <p:cNvPicPr/>
            <p:nvPr/>
          </p:nvPicPr>
          <p:blipFill>
            <a:blip r:embed="rId3" cstate="print"/>
            <a:stretch>
              <a:fillRect/>
            </a:stretch>
          </p:blipFill>
          <p:spPr>
            <a:xfrm>
              <a:off x="4623815" y="0"/>
              <a:ext cx="7187184" cy="6857997"/>
            </a:xfrm>
            <a:prstGeom prst="rect">
              <a:avLst/>
            </a:prstGeom>
          </p:spPr>
        </p:pic>
      </p:grpSp>
      <p:sp>
        <p:nvSpPr>
          <p:cNvPr id="5" name="object 5"/>
          <p:cNvSpPr txBox="1">
            <a:spLocks noGrp="1"/>
          </p:cNvSpPr>
          <p:nvPr>
            <p:ph type="title"/>
          </p:nvPr>
        </p:nvSpPr>
        <p:spPr>
          <a:xfrm>
            <a:off x="368300" y="2735021"/>
            <a:ext cx="4904740" cy="1123315"/>
          </a:xfrm>
          <a:prstGeom prst="rect">
            <a:avLst/>
          </a:prstGeom>
        </p:spPr>
        <p:txBody>
          <a:bodyPr vert="horz" wrap="square" lIns="0" tIns="12700" rIns="0" bIns="0" rtlCol="0">
            <a:spAutoFit/>
          </a:bodyPr>
          <a:lstStyle/>
          <a:p>
            <a:pPr marL="12700">
              <a:lnSpc>
                <a:spcPct val="100000"/>
              </a:lnSpc>
              <a:spcBef>
                <a:spcPts val="100"/>
              </a:spcBef>
            </a:pPr>
            <a:r>
              <a:rPr dirty="0"/>
              <a:t>Thank</a:t>
            </a:r>
            <a:r>
              <a:rPr spc="-90" dirty="0"/>
              <a:t> </a:t>
            </a:r>
            <a:r>
              <a:rPr dirty="0"/>
              <a:t>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4931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010782" y="3129457"/>
            <a:ext cx="1445260" cy="1472565"/>
          </a:xfrm>
          <a:custGeom>
            <a:avLst/>
            <a:gdLst/>
            <a:ahLst/>
            <a:cxnLst/>
            <a:rect l="l" t="t" r="r" b="b"/>
            <a:pathLst>
              <a:path w="1445259" h="1472564">
                <a:moveTo>
                  <a:pt x="1444752" y="0"/>
                </a:moveTo>
                <a:lnTo>
                  <a:pt x="0" y="0"/>
                </a:lnTo>
                <a:lnTo>
                  <a:pt x="0" y="1472184"/>
                </a:lnTo>
                <a:lnTo>
                  <a:pt x="1444752" y="1472184"/>
                </a:lnTo>
                <a:lnTo>
                  <a:pt x="1444752" y="0"/>
                </a:lnTo>
                <a:close/>
              </a:path>
            </a:pathLst>
          </a:custGeom>
          <a:solidFill>
            <a:srgbClr val="A000FF"/>
          </a:solidFill>
        </p:spPr>
        <p:txBody>
          <a:bodyPr wrap="square" lIns="0" tIns="0" rIns="0" bIns="0" rtlCol="0"/>
          <a:lstStyle/>
          <a:p>
            <a:endParaRPr dirty="0"/>
          </a:p>
        </p:txBody>
      </p:sp>
      <p:sp>
        <p:nvSpPr>
          <p:cNvPr id="4" name="object 4"/>
          <p:cNvSpPr/>
          <p:nvPr/>
        </p:nvSpPr>
        <p:spPr>
          <a:xfrm>
            <a:off x="853440" y="2505456"/>
            <a:ext cx="1442085" cy="1472565"/>
          </a:xfrm>
          <a:custGeom>
            <a:avLst/>
            <a:gdLst/>
            <a:ahLst/>
            <a:cxnLst/>
            <a:rect l="l" t="t" r="r" b="b"/>
            <a:pathLst>
              <a:path w="1442085" h="1472564">
                <a:moveTo>
                  <a:pt x="1441704" y="0"/>
                </a:moveTo>
                <a:lnTo>
                  <a:pt x="0" y="0"/>
                </a:lnTo>
                <a:lnTo>
                  <a:pt x="0" y="1472184"/>
                </a:lnTo>
                <a:lnTo>
                  <a:pt x="1441704" y="1472184"/>
                </a:lnTo>
                <a:lnTo>
                  <a:pt x="1441704" y="0"/>
                </a:lnTo>
                <a:close/>
              </a:path>
            </a:pathLst>
          </a:custGeom>
          <a:solidFill>
            <a:srgbClr val="A000FF"/>
          </a:solidFill>
        </p:spPr>
        <p:txBody>
          <a:bodyPr wrap="square" lIns="0" tIns="0" rIns="0" bIns="0" rtlCol="0"/>
          <a:lstStyle/>
          <a:p>
            <a:endParaRPr dirty="0"/>
          </a:p>
        </p:txBody>
      </p:sp>
      <p:sp>
        <p:nvSpPr>
          <p:cNvPr id="6" name="object 6"/>
          <p:cNvSpPr txBox="1">
            <a:spLocks noGrp="1"/>
          </p:cNvSpPr>
          <p:nvPr>
            <p:ph type="title"/>
          </p:nvPr>
        </p:nvSpPr>
        <p:spPr>
          <a:xfrm>
            <a:off x="449376" y="436321"/>
            <a:ext cx="2760980" cy="574675"/>
          </a:xfrm>
          <a:prstGeom prst="rect">
            <a:avLst/>
          </a:prstGeom>
        </p:spPr>
        <p:txBody>
          <a:bodyPr vert="horz" wrap="square" lIns="0" tIns="12700" rIns="0" bIns="0" rtlCol="0">
            <a:spAutoFit/>
          </a:bodyPr>
          <a:lstStyle/>
          <a:p>
            <a:pPr marL="12700">
              <a:lnSpc>
                <a:spcPct val="100000"/>
              </a:lnSpc>
              <a:spcBef>
                <a:spcPts val="100"/>
              </a:spcBef>
            </a:pPr>
            <a:r>
              <a:rPr sz="3600" spc="-75" dirty="0">
                <a:solidFill>
                  <a:srgbClr val="000000"/>
                </a:solidFill>
              </a:rPr>
              <a:t>Team</a:t>
            </a:r>
            <a:r>
              <a:rPr sz="3600" spc="-50" dirty="0">
                <a:solidFill>
                  <a:srgbClr val="000000"/>
                </a:solidFill>
              </a:rPr>
              <a:t> </a:t>
            </a:r>
            <a:r>
              <a:rPr sz="3600" spc="-5" dirty="0">
                <a:solidFill>
                  <a:srgbClr val="000000"/>
                </a:solidFill>
              </a:rPr>
              <a:t>details</a:t>
            </a:r>
            <a:endParaRPr sz="3600" dirty="0"/>
          </a:p>
        </p:txBody>
      </p:sp>
      <p:sp>
        <p:nvSpPr>
          <p:cNvPr id="7" name="object 7"/>
          <p:cNvSpPr/>
          <p:nvPr/>
        </p:nvSpPr>
        <p:spPr>
          <a:xfrm>
            <a:off x="11601831" y="6589966"/>
            <a:ext cx="47625" cy="73660"/>
          </a:xfrm>
          <a:custGeom>
            <a:avLst/>
            <a:gdLst/>
            <a:ahLst/>
            <a:cxnLst/>
            <a:rect l="l" t="t" r="r" b="b"/>
            <a:pathLst>
              <a:path w="47625" h="73659">
                <a:moveTo>
                  <a:pt x="26543" y="0"/>
                </a:moveTo>
                <a:lnTo>
                  <a:pt x="16891" y="0"/>
                </a:lnTo>
                <a:lnTo>
                  <a:pt x="12065" y="1638"/>
                </a:lnTo>
                <a:lnTo>
                  <a:pt x="4445" y="8153"/>
                </a:lnTo>
                <a:lnTo>
                  <a:pt x="2032" y="12738"/>
                </a:lnTo>
                <a:lnTo>
                  <a:pt x="889" y="18669"/>
                </a:lnTo>
                <a:lnTo>
                  <a:pt x="9778" y="20243"/>
                </a:lnTo>
                <a:lnTo>
                  <a:pt x="10414" y="15913"/>
                </a:lnTo>
                <a:lnTo>
                  <a:pt x="11938" y="12674"/>
                </a:lnTo>
                <a:lnTo>
                  <a:pt x="16510" y="8356"/>
                </a:lnTo>
                <a:lnTo>
                  <a:pt x="19303" y="7277"/>
                </a:lnTo>
                <a:lnTo>
                  <a:pt x="26289" y="7277"/>
                </a:lnTo>
                <a:lnTo>
                  <a:pt x="29083" y="8331"/>
                </a:lnTo>
                <a:lnTo>
                  <a:pt x="33400" y="12598"/>
                </a:lnTo>
                <a:lnTo>
                  <a:pt x="34544" y="15278"/>
                </a:lnTo>
                <a:lnTo>
                  <a:pt x="34544" y="22606"/>
                </a:lnTo>
                <a:lnTo>
                  <a:pt x="33020" y="25641"/>
                </a:lnTo>
                <a:lnTo>
                  <a:pt x="27050" y="29565"/>
                </a:lnTo>
                <a:lnTo>
                  <a:pt x="23622" y="30556"/>
                </a:lnTo>
                <a:lnTo>
                  <a:pt x="18415" y="30454"/>
                </a:lnTo>
                <a:lnTo>
                  <a:pt x="17525" y="38214"/>
                </a:lnTo>
                <a:lnTo>
                  <a:pt x="19939" y="37553"/>
                </a:lnTo>
                <a:lnTo>
                  <a:pt x="22098" y="37236"/>
                </a:lnTo>
                <a:lnTo>
                  <a:pt x="27813" y="37236"/>
                </a:lnTo>
                <a:lnTo>
                  <a:pt x="31115" y="38544"/>
                </a:lnTo>
                <a:lnTo>
                  <a:pt x="36449" y="43815"/>
                </a:lnTo>
                <a:lnTo>
                  <a:pt x="37846" y="47167"/>
                </a:lnTo>
                <a:lnTo>
                  <a:pt x="37846" y="55486"/>
                </a:lnTo>
                <a:lnTo>
                  <a:pt x="36322" y="59055"/>
                </a:lnTo>
                <a:lnTo>
                  <a:pt x="30607" y="64820"/>
                </a:lnTo>
                <a:lnTo>
                  <a:pt x="27177" y="66255"/>
                </a:lnTo>
                <a:lnTo>
                  <a:pt x="19430" y="66255"/>
                </a:lnTo>
                <a:lnTo>
                  <a:pt x="16510" y="65151"/>
                </a:lnTo>
                <a:lnTo>
                  <a:pt x="11557" y="60731"/>
                </a:lnTo>
                <a:lnTo>
                  <a:pt x="9905" y="57124"/>
                </a:lnTo>
                <a:lnTo>
                  <a:pt x="8890" y="52108"/>
                </a:lnTo>
                <a:lnTo>
                  <a:pt x="0" y="53289"/>
                </a:lnTo>
                <a:lnTo>
                  <a:pt x="635" y="59283"/>
                </a:lnTo>
                <a:lnTo>
                  <a:pt x="3048" y="64160"/>
                </a:lnTo>
                <a:lnTo>
                  <a:pt x="11302" y="71691"/>
                </a:lnTo>
                <a:lnTo>
                  <a:pt x="16637" y="73571"/>
                </a:lnTo>
                <a:lnTo>
                  <a:pt x="29972" y="73571"/>
                </a:lnTo>
                <a:lnTo>
                  <a:pt x="35687" y="71386"/>
                </a:lnTo>
                <a:lnTo>
                  <a:pt x="44830" y="62649"/>
                </a:lnTo>
                <a:lnTo>
                  <a:pt x="47244" y="57315"/>
                </a:lnTo>
                <a:lnTo>
                  <a:pt x="47244" y="46380"/>
                </a:lnTo>
                <a:lnTo>
                  <a:pt x="45974" y="42506"/>
                </a:lnTo>
                <a:lnTo>
                  <a:pt x="41275" y="36322"/>
                </a:lnTo>
                <a:lnTo>
                  <a:pt x="37973" y="34290"/>
                </a:lnTo>
                <a:lnTo>
                  <a:pt x="33782" y="33299"/>
                </a:lnTo>
                <a:lnTo>
                  <a:pt x="36957" y="31800"/>
                </a:lnTo>
                <a:lnTo>
                  <a:pt x="39497" y="29768"/>
                </a:lnTo>
                <a:lnTo>
                  <a:pt x="42799" y="24663"/>
                </a:lnTo>
                <a:lnTo>
                  <a:pt x="43688" y="21831"/>
                </a:lnTo>
                <a:lnTo>
                  <a:pt x="43688" y="15443"/>
                </a:lnTo>
                <a:lnTo>
                  <a:pt x="42799" y="12344"/>
                </a:lnTo>
                <a:lnTo>
                  <a:pt x="39243" y="6515"/>
                </a:lnTo>
                <a:lnTo>
                  <a:pt x="36702" y="4216"/>
                </a:lnTo>
                <a:lnTo>
                  <a:pt x="30099" y="850"/>
                </a:lnTo>
                <a:lnTo>
                  <a:pt x="26543" y="0"/>
                </a:lnTo>
                <a:close/>
              </a:path>
            </a:pathLst>
          </a:custGeom>
          <a:solidFill>
            <a:srgbClr val="000000">
              <a:alpha val="39999"/>
            </a:srgbClr>
          </a:solidFill>
        </p:spPr>
        <p:txBody>
          <a:bodyPr wrap="square" lIns="0" tIns="0" rIns="0" bIns="0" rtlCol="0"/>
          <a:lstStyle/>
          <a:p>
            <a:endParaRPr dirty="0"/>
          </a:p>
        </p:txBody>
      </p:sp>
      <p:graphicFrame>
        <p:nvGraphicFramePr>
          <p:cNvPr id="8" name="object 8"/>
          <p:cNvGraphicFramePr>
            <a:graphicFrameLocks noGrp="1"/>
          </p:cNvGraphicFramePr>
          <p:nvPr>
            <p:extLst>
              <p:ext uri="{D42A27DB-BD31-4B8C-83A1-F6EECF244321}">
                <p14:modId xmlns:p14="http://schemas.microsoft.com/office/powerpoint/2010/main" val="2845029140"/>
              </p:ext>
            </p:extLst>
          </p:nvPr>
        </p:nvGraphicFramePr>
        <p:xfrm>
          <a:off x="593209" y="1170805"/>
          <a:ext cx="11163337" cy="5144320"/>
        </p:xfrm>
        <a:graphic>
          <a:graphicData uri="http://schemas.openxmlformats.org/drawingml/2006/table">
            <a:tbl>
              <a:tblPr firstRow="1" bandRow="1">
                <a:tableStyleId>{2D5ABB26-0587-4C30-8999-92F81FD0307C}</a:tableStyleId>
              </a:tblPr>
              <a:tblGrid>
                <a:gridCol w="4902972">
                  <a:extLst>
                    <a:ext uri="{9D8B030D-6E8A-4147-A177-3AD203B41FA5}">
                      <a16:colId xmlns:a16="http://schemas.microsoft.com/office/drawing/2014/main" val="20000"/>
                    </a:ext>
                  </a:extLst>
                </a:gridCol>
                <a:gridCol w="373243">
                  <a:extLst>
                    <a:ext uri="{9D8B030D-6E8A-4147-A177-3AD203B41FA5}">
                      <a16:colId xmlns:a16="http://schemas.microsoft.com/office/drawing/2014/main" val="20001"/>
                    </a:ext>
                  </a:extLst>
                </a:gridCol>
                <a:gridCol w="5887122">
                  <a:extLst>
                    <a:ext uri="{9D8B030D-6E8A-4147-A177-3AD203B41FA5}">
                      <a16:colId xmlns:a16="http://schemas.microsoft.com/office/drawing/2014/main" val="20002"/>
                    </a:ext>
                  </a:extLst>
                </a:gridCol>
              </a:tblGrid>
              <a:tr h="369384">
                <a:tc>
                  <a:txBody>
                    <a:bodyPr/>
                    <a:lstStyle/>
                    <a:p>
                      <a:pPr marL="91440">
                        <a:lnSpc>
                          <a:spcPct val="100000"/>
                        </a:lnSpc>
                        <a:spcBef>
                          <a:spcPts val="334"/>
                        </a:spcBef>
                      </a:pPr>
                      <a:r>
                        <a:rPr sz="1400" b="1" spc="-15" dirty="0">
                          <a:solidFill>
                            <a:srgbClr val="A000FF"/>
                          </a:solidFill>
                          <a:latin typeface="Arial"/>
                          <a:cs typeface="Arial"/>
                        </a:rPr>
                        <a:t>TEAM</a:t>
                      </a:r>
                      <a:r>
                        <a:rPr sz="1400" b="1" spc="-10" dirty="0">
                          <a:solidFill>
                            <a:srgbClr val="A000FF"/>
                          </a:solidFill>
                          <a:latin typeface="Arial"/>
                          <a:cs typeface="Arial"/>
                        </a:rPr>
                        <a:t> NAME:</a:t>
                      </a:r>
                      <a:r>
                        <a:rPr lang="en-US" sz="1400" b="1" spc="-10" dirty="0">
                          <a:solidFill>
                            <a:srgbClr val="A000FF"/>
                          </a:solidFill>
                          <a:latin typeface="Arial"/>
                          <a:cs typeface="Arial"/>
                        </a:rPr>
                        <a:t> HoleSols </a:t>
                      </a:r>
                    </a:p>
                    <a:p>
                      <a:pPr marL="91440">
                        <a:lnSpc>
                          <a:spcPct val="100000"/>
                        </a:lnSpc>
                        <a:spcBef>
                          <a:spcPts val="334"/>
                        </a:spcBef>
                      </a:pPr>
                      <a:r>
                        <a:rPr lang="en-US" sz="1400" b="1" spc="-10" dirty="0">
                          <a:solidFill>
                            <a:srgbClr val="A000FF"/>
                          </a:solidFill>
                          <a:latin typeface="Arial"/>
                          <a:cs typeface="Arial"/>
                        </a:rPr>
                        <a:t> IDEA NAME: Manhole Monitoring and Detection System</a:t>
                      </a:r>
                    </a:p>
                    <a:p>
                      <a:pPr marL="91440">
                        <a:lnSpc>
                          <a:spcPct val="100000"/>
                        </a:lnSpc>
                        <a:spcBef>
                          <a:spcPts val="334"/>
                        </a:spcBef>
                      </a:pPr>
                      <a:endParaRPr sz="1400" dirty="0">
                        <a:latin typeface="Arial"/>
                        <a:cs typeface="Arial"/>
                      </a:endParaRPr>
                    </a:p>
                  </a:txBody>
                  <a:tcPr marL="0" marR="0" marT="42544" marB="0">
                    <a:lnL w="6350">
                      <a:solidFill>
                        <a:srgbClr val="E6BEFF"/>
                      </a:solidFill>
                      <a:prstDash val="solid"/>
                    </a:lnL>
                    <a:lnR w="6350">
                      <a:solidFill>
                        <a:srgbClr val="EBCCFF"/>
                      </a:solidFill>
                      <a:prstDash val="solid"/>
                    </a:lnR>
                    <a:lnT w="6350">
                      <a:solidFill>
                        <a:srgbClr val="E6BEFF"/>
                      </a:solidFill>
                      <a:prstDash val="solid"/>
                    </a:lnT>
                    <a:lnB w="6350">
                      <a:solidFill>
                        <a:srgbClr val="EBCCFF"/>
                      </a:solidFill>
                      <a:prstDash val="solid"/>
                    </a:lnB>
                    <a:solidFill>
                      <a:srgbClr val="EAEAEA"/>
                    </a:solidFill>
                  </a:tcPr>
                </a:tc>
                <a:tc gridSpan="2">
                  <a:txBody>
                    <a:bodyPr/>
                    <a:lstStyle/>
                    <a:p>
                      <a:pPr>
                        <a:lnSpc>
                          <a:spcPct val="100000"/>
                        </a:lnSpc>
                      </a:pPr>
                      <a:endParaRPr sz="1600" dirty="0">
                        <a:latin typeface="Times New Roman"/>
                        <a:cs typeface="Times New Roman"/>
                      </a:endParaRPr>
                    </a:p>
                  </a:txBody>
                  <a:tcPr marL="0" marR="0" marT="0" marB="0">
                    <a:lnL w="6350">
                      <a:solidFill>
                        <a:srgbClr val="EBCCFF"/>
                      </a:solidFill>
                      <a:prstDash val="solid"/>
                    </a:lnL>
                    <a:lnR w="6350">
                      <a:solidFill>
                        <a:srgbClr val="E6BEFF"/>
                      </a:solidFill>
                      <a:prstDash val="solid"/>
                    </a:lnR>
                    <a:lnT w="6350">
                      <a:solidFill>
                        <a:srgbClr val="E6BEFF"/>
                      </a:solidFill>
                      <a:prstDash val="solid"/>
                    </a:lnT>
                    <a:lnB w="6350">
                      <a:solidFill>
                        <a:srgbClr val="D4D4D4"/>
                      </a:solidFill>
                      <a:prstDash val="solid"/>
                    </a:lnB>
                    <a:solidFill>
                      <a:srgbClr val="EAEAEA"/>
                    </a:solidFill>
                  </a:tcPr>
                </a:tc>
                <a:tc hMerge="1">
                  <a:txBody>
                    <a:bodyPr/>
                    <a:lstStyle/>
                    <a:p>
                      <a:endParaRPr/>
                    </a:p>
                  </a:txBody>
                  <a:tcPr marL="0" marR="0" marT="0" marB="0"/>
                </a:tc>
                <a:extLst>
                  <a:ext uri="{0D108BD9-81ED-4DB2-BD59-A6C34878D82A}">
                    <a16:rowId xmlns:a16="http://schemas.microsoft.com/office/drawing/2014/main" val="10000"/>
                  </a:ext>
                </a:extLst>
              </a:tr>
              <a:tr h="4385496">
                <a:tc gridSpan="2">
                  <a:txBody>
                    <a:bodyPr/>
                    <a:lstStyle/>
                    <a:p>
                      <a:pPr>
                        <a:lnSpc>
                          <a:spcPct val="100000"/>
                        </a:lnSpc>
                      </a:pPr>
                      <a:endParaRPr sz="3700" dirty="0">
                        <a:latin typeface="Times New Roman"/>
                        <a:cs typeface="Times New Roman"/>
                      </a:endParaRPr>
                    </a:p>
                    <a:p>
                      <a:pPr marL="2252980" marR="2809875">
                        <a:lnSpc>
                          <a:spcPct val="100000"/>
                        </a:lnSpc>
                        <a:spcBef>
                          <a:spcPts val="2275"/>
                        </a:spcBef>
                      </a:pPr>
                      <a:endParaRPr lang="en-US" sz="1200" dirty="0">
                        <a:latin typeface="Arial MT"/>
                        <a:cs typeface="Arial MT"/>
                      </a:endParaRPr>
                    </a:p>
                    <a:p>
                      <a:pPr marL="2252980" marR="2809875">
                        <a:lnSpc>
                          <a:spcPct val="100000"/>
                        </a:lnSpc>
                        <a:spcBef>
                          <a:spcPts val="2275"/>
                        </a:spcBef>
                      </a:pPr>
                      <a:endParaRPr lang="en-IN" sz="1200" dirty="0">
                        <a:latin typeface="Arial MT"/>
                        <a:cs typeface="Arial MT"/>
                      </a:endParaRPr>
                    </a:p>
                    <a:p>
                      <a:pPr>
                        <a:lnSpc>
                          <a:spcPct val="100000"/>
                        </a:lnSpc>
                      </a:pPr>
                      <a:endParaRPr sz="1300" dirty="0">
                        <a:latin typeface="Times New Roman"/>
                        <a:cs typeface="Times New Roman"/>
                      </a:endParaRPr>
                    </a:p>
                    <a:p>
                      <a:pPr>
                        <a:lnSpc>
                          <a:spcPct val="100000"/>
                        </a:lnSpc>
                      </a:pPr>
                      <a:endParaRPr sz="1300" dirty="0">
                        <a:latin typeface="Times New Roman"/>
                        <a:cs typeface="Times New Roman"/>
                      </a:endParaRPr>
                    </a:p>
                    <a:p>
                      <a:pPr>
                        <a:lnSpc>
                          <a:spcPct val="100000"/>
                        </a:lnSpc>
                      </a:pPr>
                      <a:endParaRPr sz="1300" dirty="0">
                        <a:latin typeface="Times New Roman"/>
                        <a:cs typeface="Times New Roman"/>
                      </a:endParaRPr>
                    </a:p>
                    <a:p>
                      <a:pPr>
                        <a:lnSpc>
                          <a:spcPct val="100000"/>
                        </a:lnSpc>
                        <a:spcBef>
                          <a:spcPts val="45"/>
                        </a:spcBef>
                      </a:pPr>
                      <a:endParaRPr sz="1000" dirty="0">
                        <a:latin typeface="Times New Roman"/>
                        <a:cs typeface="Times New Roman"/>
                      </a:endParaRPr>
                    </a:p>
                    <a:p>
                      <a:pPr marL="2267585" marR="2795270" indent="-1323340">
                        <a:lnSpc>
                          <a:spcPct val="92300"/>
                        </a:lnSpc>
                        <a:spcBef>
                          <a:spcPts val="1745"/>
                        </a:spcBef>
                        <a:tabLst>
                          <a:tab pos="2267585" algn="l"/>
                        </a:tabLst>
                      </a:pPr>
                      <a:r>
                        <a:rPr sz="2700" baseline="23148" dirty="0">
                          <a:solidFill>
                            <a:srgbClr val="FFFFFF"/>
                          </a:solidFill>
                          <a:latin typeface="Arial MT"/>
                          <a:cs typeface="Arial MT"/>
                        </a:rPr>
                        <a:t>P</a:t>
                      </a:r>
                      <a:r>
                        <a:rPr sz="2700" spc="7" baseline="23148" dirty="0">
                          <a:solidFill>
                            <a:srgbClr val="FFFFFF"/>
                          </a:solidFill>
                          <a:latin typeface="Arial MT"/>
                          <a:cs typeface="Arial MT"/>
                        </a:rPr>
                        <a:t>ho</a:t>
                      </a:r>
                      <a:r>
                        <a:rPr sz="2700" baseline="23148" dirty="0">
                          <a:solidFill>
                            <a:srgbClr val="FFFFFF"/>
                          </a:solidFill>
                          <a:latin typeface="Arial MT"/>
                          <a:cs typeface="Arial MT"/>
                        </a:rPr>
                        <a:t>to	</a:t>
                      </a:r>
                      <a:endParaRPr lang="en-US" sz="2700" baseline="23148" dirty="0">
                        <a:solidFill>
                          <a:srgbClr val="FFFFFF"/>
                        </a:solidFill>
                        <a:latin typeface="Arial MT"/>
                        <a:cs typeface="Arial MT"/>
                      </a:endParaRPr>
                    </a:p>
                    <a:p>
                      <a:pPr marL="2267585" marR="2795270" indent="-1323340">
                        <a:lnSpc>
                          <a:spcPct val="92300"/>
                        </a:lnSpc>
                        <a:spcBef>
                          <a:spcPts val="1745"/>
                        </a:spcBef>
                        <a:tabLst>
                          <a:tab pos="2267585" algn="l"/>
                        </a:tabLst>
                      </a:pPr>
                      <a:r>
                        <a:rPr lang="en-US" sz="1200" baseline="23148" dirty="0">
                          <a:solidFill>
                            <a:srgbClr val="FFFFFF"/>
                          </a:solidFill>
                          <a:latin typeface="Arial MT"/>
                          <a:cs typeface="Arial MT"/>
                        </a:rPr>
                        <a:t>                                               V.V</a:t>
                      </a:r>
                      <a:endParaRPr lang="en-US" sz="2700" baseline="23148" dirty="0">
                        <a:solidFill>
                          <a:srgbClr val="FFFFFF"/>
                        </a:solidFill>
                        <a:latin typeface="Arial MT"/>
                        <a:cs typeface="Arial MT"/>
                      </a:endParaRPr>
                    </a:p>
                  </a:txBody>
                  <a:tcPr marL="0" marR="0" marT="0" marB="0">
                    <a:lnR w="6350">
                      <a:solidFill>
                        <a:srgbClr val="A112FF"/>
                      </a:solidFill>
                      <a:prstDash val="solid"/>
                    </a:lnR>
                    <a:lnT w="6350" cap="flat" cmpd="sng" algn="ctr">
                      <a:solidFill>
                        <a:srgbClr val="EBCCFF"/>
                      </a:solidFill>
                      <a:prstDash val="solid"/>
                      <a:round/>
                      <a:headEnd type="none" w="med" len="med"/>
                      <a:tailEnd type="none" w="med" len="med"/>
                    </a:lnT>
                  </a:tcPr>
                </a:tc>
                <a:tc hMerge="1">
                  <a:txBody>
                    <a:bodyPr/>
                    <a:lstStyle/>
                    <a:p>
                      <a:endParaRPr/>
                    </a:p>
                  </a:txBody>
                  <a:tcPr marL="0" marR="0" marT="0" marB="0"/>
                </a:tc>
                <a:tc>
                  <a:txBody>
                    <a:bodyPr/>
                    <a:lstStyle/>
                    <a:p>
                      <a:pPr>
                        <a:lnSpc>
                          <a:spcPct val="100000"/>
                        </a:lnSpc>
                        <a:spcBef>
                          <a:spcPts val="25"/>
                        </a:spcBef>
                      </a:pPr>
                      <a:endParaRPr sz="5450" dirty="0">
                        <a:latin typeface="Times New Roman"/>
                        <a:cs typeface="Times New Roman"/>
                      </a:endParaRPr>
                    </a:p>
                    <a:p>
                      <a:pPr marL="3071495">
                        <a:lnSpc>
                          <a:spcPct val="100000"/>
                        </a:lnSpc>
                      </a:pPr>
                      <a:r>
                        <a:rPr lang="en-US" sz="1800" b="1" kern="1200" spc="10" dirty="0">
                          <a:solidFill>
                            <a:srgbClr val="A000FF"/>
                          </a:solidFill>
                          <a:latin typeface="Arial"/>
                          <a:ea typeface="+mn-ea"/>
                          <a:cs typeface="Arial"/>
                        </a:rPr>
                        <a:t>Aarush Raj Gandhari</a:t>
                      </a:r>
                      <a:endParaRPr lang="en-US" sz="1200" dirty="0">
                        <a:latin typeface="Arial MT"/>
                        <a:cs typeface="Arial MT"/>
                      </a:endParaRPr>
                    </a:p>
                  </a:txBody>
                  <a:tcPr marL="0" marR="0" marT="3175" marB="0">
                    <a:lnL w="6350">
                      <a:solidFill>
                        <a:srgbClr val="A112FF"/>
                      </a:solidFill>
                      <a:prstDash val="solid"/>
                    </a:lnL>
                    <a:lnT w="6350">
                      <a:solidFill>
                        <a:srgbClr val="D4D4D4"/>
                      </a:solidFill>
                      <a:prstDash val="solid"/>
                    </a:lnT>
                  </a:tcPr>
                </a:tc>
                <a:extLst>
                  <a:ext uri="{0D108BD9-81ED-4DB2-BD59-A6C34878D82A}">
                    <a16:rowId xmlns:a16="http://schemas.microsoft.com/office/drawing/2014/main" val="10001"/>
                  </a:ext>
                </a:extLst>
              </a:tr>
            </a:tbl>
          </a:graphicData>
        </a:graphic>
      </p:graphicFrame>
      <p:sp>
        <p:nvSpPr>
          <p:cNvPr id="10" name="object 10"/>
          <p:cNvSpPr/>
          <p:nvPr/>
        </p:nvSpPr>
        <p:spPr>
          <a:xfrm>
            <a:off x="819736" y="4576503"/>
            <a:ext cx="1481455" cy="1469390"/>
          </a:xfrm>
          <a:custGeom>
            <a:avLst/>
            <a:gdLst/>
            <a:ahLst/>
            <a:cxnLst/>
            <a:rect l="l" t="t" r="r" b="b"/>
            <a:pathLst>
              <a:path w="1481455" h="1469389">
                <a:moveTo>
                  <a:pt x="1481328" y="0"/>
                </a:moveTo>
                <a:lnTo>
                  <a:pt x="0" y="0"/>
                </a:lnTo>
                <a:lnTo>
                  <a:pt x="0" y="1469136"/>
                </a:lnTo>
                <a:lnTo>
                  <a:pt x="1481328" y="1469136"/>
                </a:lnTo>
                <a:lnTo>
                  <a:pt x="1481328" y="0"/>
                </a:lnTo>
                <a:close/>
              </a:path>
            </a:pathLst>
          </a:custGeom>
          <a:solidFill>
            <a:srgbClr val="A000FF"/>
          </a:solidFill>
        </p:spPr>
        <p:txBody>
          <a:bodyPr wrap="square" lIns="0" tIns="0" rIns="0" bIns="0" rtlCol="0"/>
          <a:lstStyle/>
          <a:p>
            <a:endParaRPr dirty="0"/>
          </a:p>
        </p:txBody>
      </p:sp>
      <p:sp>
        <p:nvSpPr>
          <p:cNvPr id="11" name="object 11"/>
          <p:cNvSpPr/>
          <p:nvPr/>
        </p:nvSpPr>
        <p:spPr>
          <a:xfrm>
            <a:off x="2624327" y="3011423"/>
            <a:ext cx="1718310" cy="0"/>
          </a:xfrm>
          <a:custGeom>
            <a:avLst/>
            <a:gdLst/>
            <a:ahLst/>
            <a:cxnLst/>
            <a:rect l="l" t="t" r="r" b="b"/>
            <a:pathLst>
              <a:path w="1718310">
                <a:moveTo>
                  <a:pt x="0" y="0"/>
                </a:moveTo>
                <a:lnTo>
                  <a:pt x="1718056" y="0"/>
                </a:lnTo>
              </a:path>
            </a:pathLst>
          </a:custGeom>
          <a:ln w="6096">
            <a:solidFill>
              <a:srgbClr val="A112FF"/>
            </a:solidFill>
          </a:ln>
        </p:spPr>
        <p:txBody>
          <a:bodyPr wrap="square" lIns="0" tIns="0" rIns="0" bIns="0" rtlCol="0"/>
          <a:lstStyle/>
          <a:p>
            <a:endParaRPr dirty="0"/>
          </a:p>
        </p:txBody>
      </p:sp>
      <p:sp>
        <p:nvSpPr>
          <p:cNvPr id="12" name="object 12"/>
          <p:cNvSpPr/>
          <p:nvPr/>
        </p:nvSpPr>
        <p:spPr>
          <a:xfrm>
            <a:off x="2752344" y="5102352"/>
            <a:ext cx="1718310" cy="0"/>
          </a:xfrm>
          <a:custGeom>
            <a:avLst/>
            <a:gdLst/>
            <a:ahLst/>
            <a:cxnLst/>
            <a:rect l="l" t="t" r="r" b="b"/>
            <a:pathLst>
              <a:path w="1718310">
                <a:moveTo>
                  <a:pt x="0" y="0"/>
                </a:moveTo>
                <a:lnTo>
                  <a:pt x="1718056" y="0"/>
                </a:lnTo>
              </a:path>
            </a:pathLst>
          </a:custGeom>
          <a:ln w="6096">
            <a:solidFill>
              <a:srgbClr val="A112FF"/>
            </a:solidFill>
          </a:ln>
        </p:spPr>
        <p:txBody>
          <a:bodyPr wrap="square" lIns="0" tIns="0" rIns="0" bIns="0" rtlCol="0"/>
          <a:lstStyle/>
          <a:p>
            <a:endParaRPr dirty="0"/>
          </a:p>
        </p:txBody>
      </p:sp>
      <p:sp>
        <p:nvSpPr>
          <p:cNvPr id="14" name="object 14"/>
          <p:cNvSpPr/>
          <p:nvPr/>
        </p:nvSpPr>
        <p:spPr>
          <a:xfrm>
            <a:off x="9092704" y="3075654"/>
            <a:ext cx="1718310" cy="0"/>
          </a:xfrm>
          <a:custGeom>
            <a:avLst/>
            <a:gdLst/>
            <a:ahLst/>
            <a:cxnLst/>
            <a:rect l="l" t="t" r="r" b="b"/>
            <a:pathLst>
              <a:path w="1718309">
                <a:moveTo>
                  <a:pt x="0" y="0"/>
                </a:moveTo>
                <a:lnTo>
                  <a:pt x="1718055" y="0"/>
                </a:lnTo>
              </a:path>
            </a:pathLst>
          </a:custGeom>
          <a:ln w="6096">
            <a:solidFill>
              <a:srgbClr val="A112FF"/>
            </a:solidFill>
          </a:ln>
        </p:spPr>
        <p:txBody>
          <a:bodyPr wrap="square" lIns="0" tIns="0" rIns="0" bIns="0" rtlCol="0"/>
          <a:lstStyle/>
          <a:p>
            <a:endParaRPr dirty="0"/>
          </a:p>
        </p:txBody>
      </p:sp>
      <p:pic>
        <p:nvPicPr>
          <p:cNvPr id="15" name="Picture 14">
            <a:extLst>
              <a:ext uri="{FF2B5EF4-FFF2-40B4-BE49-F238E27FC236}">
                <a16:creationId xmlns:a16="http://schemas.microsoft.com/office/drawing/2014/main" id="{1F211A68-3367-C65F-4463-9A785BB062AB}"/>
              </a:ext>
            </a:extLst>
          </p:cNvPr>
          <p:cNvPicPr>
            <a:picLocks noChangeAspect="1"/>
          </p:cNvPicPr>
          <p:nvPr/>
        </p:nvPicPr>
        <p:blipFill>
          <a:blip r:embed="rId2"/>
          <a:stretch>
            <a:fillRect/>
          </a:stretch>
        </p:blipFill>
        <p:spPr>
          <a:xfrm>
            <a:off x="6658919" y="2667000"/>
            <a:ext cx="1496978" cy="1733533"/>
          </a:xfrm>
          <a:prstGeom prst="rect">
            <a:avLst/>
          </a:prstGeom>
        </p:spPr>
      </p:pic>
      <p:pic>
        <p:nvPicPr>
          <p:cNvPr id="16" name="Picture 15">
            <a:extLst>
              <a:ext uri="{FF2B5EF4-FFF2-40B4-BE49-F238E27FC236}">
                <a16:creationId xmlns:a16="http://schemas.microsoft.com/office/drawing/2014/main" id="{460EE546-A6F2-80F1-4A1E-C080110A16E1}"/>
              </a:ext>
            </a:extLst>
          </p:cNvPr>
          <p:cNvPicPr>
            <a:picLocks noChangeAspect="1"/>
          </p:cNvPicPr>
          <p:nvPr/>
        </p:nvPicPr>
        <p:blipFill>
          <a:blip r:embed="rId3"/>
          <a:stretch>
            <a:fillRect/>
          </a:stretch>
        </p:blipFill>
        <p:spPr>
          <a:xfrm>
            <a:off x="593209" y="2057691"/>
            <a:ext cx="1419317" cy="1685274"/>
          </a:xfrm>
          <a:prstGeom prst="rect">
            <a:avLst/>
          </a:prstGeom>
        </p:spPr>
      </p:pic>
      <p:pic>
        <p:nvPicPr>
          <p:cNvPr id="18" name="Picture 17">
            <a:extLst>
              <a:ext uri="{FF2B5EF4-FFF2-40B4-BE49-F238E27FC236}">
                <a16:creationId xmlns:a16="http://schemas.microsoft.com/office/drawing/2014/main" id="{4784F64A-E0BB-AA31-9206-FDC0AE87F261}"/>
              </a:ext>
            </a:extLst>
          </p:cNvPr>
          <p:cNvPicPr>
            <a:picLocks noChangeAspect="1"/>
          </p:cNvPicPr>
          <p:nvPr/>
        </p:nvPicPr>
        <p:blipFill rotWithShape="1">
          <a:blip r:embed="rId4">
            <a:extLst>
              <a:ext uri="{28A0092B-C50C-407E-A947-70E740481C1C}">
                <a14:useLocalDpi xmlns:a14="http://schemas.microsoft.com/office/drawing/2010/main" val="0"/>
              </a:ext>
            </a:extLst>
          </a:blip>
          <a:srcRect l="2929" t="16193" r="8776"/>
          <a:stretch/>
        </p:blipFill>
        <p:spPr>
          <a:xfrm>
            <a:off x="593209" y="4100915"/>
            <a:ext cx="1442085" cy="1822084"/>
          </a:xfrm>
          <a:prstGeom prst="rect">
            <a:avLst/>
          </a:prstGeom>
        </p:spPr>
      </p:pic>
      <p:sp>
        <p:nvSpPr>
          <p:cNvPr id="19" name="TextBox 18">
            <a:extLst>
              <a:ext uri="{FF2B5EF4-FFF2-40B4-BE49-F238E27FC236}">
                <a16:creationId xmlns:a16="http://schemas.microsoft.com/office/drawing/2014/main" id="{54977212-6FDF-B45A-5D14-4BBBC4A70A74}"/>
              </a:ext>
            </a:extLst>
          </p:cNvPr>
          <p:cNvSpPr txBox="1"/>
          <p:nvPr/>
        </p:nvSpPr>
        <p:spPr>
          <a:xfrm>
            <a:off x="2555756" y="2217633"/>
            <a:ext cx="3089782" cy="1477328"/>
          </a:xfrm>
          <a:prstGeom prst="rect">
            <a:avLst/>
          </a:prstGeom>
          <a:noFill/>
        </p:spPr>
        <p:txBody>
          <a:bodyPr wrap="square" rtlCol="0">
            <a:spAutoFit/>
          </a:bodyPr>
          <a:lstStyle/>
          <a:p>
            <a:r>
              <a:rPr lang="en-US" sz="1800" b="1" spc="10" dirty="0">
                <a:solidFill>
                  <a:srgbClr val="A000FF"/>
                </a:solidFill>
                <a:latin typeface="Arial"/>
                <a:cs typeface="Arial"/>
              </a:rPr>
              <a:t>Relangi Tarun Kumar</a:t>
            </a:r>
            <a:r>
              <a:rPr lang="en-US" sz="1800" b="1" spc="-130" dirty="0">
                <a:solidFill>
                  <a:srgbClr val="A000FF"/>
                </a:solidFill>
                <a:latin typeface="Arial"/>
                <a:cs typeface="Arial"/>
              </a:rPr>
              <a:t> </a:t>
            </a:r>
            <a:r>
              <a:rPr lang="en-US" sz="1800" b="1" spc="-45" dirty="0">
                <a:solidFill>
                  <a:srgbClr val="A000FF"/>
                </a:solidFill>
                <a:latin typeface="Arial"/>
                <a:cs typeface="Arial"/>
              </a:rPr>
              <a:t>(Team </a:t>
            </a:r>
            <a:r>
              <a:rPr lang="en-US" sz="1800" b="1" spc="-900" dirty="0">
                <a:solidFill>
                  <a:srgbClr val="A000FF"/>
                </a:solidFill>
                <a:latin typeface="Arial"/>
                <a:cs typeface="Arial"/>
              </a:rPr>
              <a:t> </a:t>
            </a:r>
            <a:r>
              <a:rPr lang="en-US" sz="1800" b="1" spc="5" dirty="0">
                <a:solidFill>
                  <a:srgbClr val="A000FF"/>
                </a:solidFill>
                <a:latin typeface="Arial"/>
                <a:cs typeface="Arial"/>
              </a:rPr>
              <a:t>Leader)</a:t>
            </a:r>
          </a:p>
          <a:p>
            <a:endParaRPr lang="en-US" b="1" spc="5" dirty="0">
              <a:solidFill>
                <a:srgbClr val="A000FF"/>
              </a:solidFill>
              <a:latin typeface="Arial"/>
              <a:cs typeface="Arial"/>
            </a:endParaRPr>
          </a:p>
          <a:p>
            <a:endParaRPr lang="en-US" sz="1800" dirty="0">
              <a:latin typeface="Arial"/>
              <a:cs typeface="Arial"/>
            </a:endParaRPr>
          </a:p>
          <a:p>
            <a:endParaRPr lang="en-IN" dirty="0"/>
          </a:p>
        </p:txBody>
      </p:sp>
      <p:sp>
        <p:nvSpPr>
          <p:cNvPr id="20" name="TextBox 19">
            <a:extLst>
              <a:ext uri="{FF2B5EF4-FFF2-40B4-BE49-F238E27FC236}">
                <a16:creationId xmlns:a16="http://schemas.microsoft.com/office/drawing/2014/main" id="{96E60FFB-D455-C484-89A7-9E1C2919E29C}"/>
              </a:ext>
            </a:extLst>
          </p:cNvPr>
          <p:cNvSpPr txBox="1"/>
          <p:nvPr/>
        </p:nvSpPr>
        <p:spPr>
          <a:xfrm>
            <a:off x="2555755" y="3036014"/>
            <a:ext cx="2321045" cy="392985"/>
          </a:xfrm>
          <a:prstGeom prst="rect">
            <a:avLst/>
          </a:prstGeom>
          <a:noFill/>
        </p:spPr>
        <p:txBody>
          <a:bodyPr wrap="square" rtlCol="0">
            <a:spAutoFit/>
          </a:bodyPr>
          <a:lstStyle/>
          <a:p>
            <a:pPr algn="just"/>
            <a:endParaRPr lang="en-IN" sz="1200" dirty="0">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39195B7B-8523-1B65-9A9A-891CB827714F}"/>
              </a:ext>
            </a:extLst>
          </p:cNvPr>
          <p:cNvSpPr txBox="1"/>
          <p:nvPr/>
        </p:nvSpPr>
        <p:spPr>
          <a:xfrm>
            <a:off x="9220200" y="3276599"/>
            <a:ext cx="2209800" cy="1061829"/>
          </a:xfrm>
          <a:prstGeom prst="rect">
            <a:avLst/>
          </a:prstGeom>
          <a:noFill/>
        </p:spPr>
        <p:txBody>
          <a:bodyPr wrap="square" rtlCol="0">
            <a:spAutoFit/>
          </a:bodyPr>
          <a:lstStyle/>
          <a:p>
            <a:r>
              <a:rPr lang="en-US" sz="1050" u="sng" dirty="0">
                <a:latin typeface="Arial" panose="020B0604020202020204" pitchFamily="34" charset="0"/>
                <a:cs typeface="Arial" panose="020B0604020202020204" pitchFamily="34" charset="0"/>
              </a:rPr>
              <a:t>College: </a:t>
            </a:r>
            <a:r>
              <a:rPr lang="en-US" sz="1050" dirty="0">
                <a:latin typeface="Arial" panose="020B0604020202020204" pitchFamily="34" charset="0"/>
                <a:cs typeface="Arial" panose="020B0604020202020204" pitchFamily="34" charset="0"/>
              </a:rPr>
              <a:t>Geethanjali  College of Engineering and Technology</a:t>
            </a:r>
            <a:br>
              <a:rPr lang="en-US" sz="1050" dirty="0">
                <a:latin typeface="Arial" panose="020B0604020202020204" pitchFamily="34" charset="0"/>
                <a:cs typeface="Arial" panose="020B0604020202020204" pitchFamily="34" charset="0"/>
              </a:rPr>
            </a:br>
            <a:br>
              <a:rPr lang="en-US" sz="1050" u="sng" dirty="0">
                <a:latin typeface="Arial" panose="020B0604020202020204" pitchFamily="34" charset="0"/>
                <a:cs typeface="Arial" panose="020B0604020202020204" pitchFamily="34" charset="0"/>
              </a:rPr>
            </a:br>
            <a:r>
              <a:rPr lang="en-US" sz="1050" u="sng" dirty="0">
                <a:latin typeface="Arial" panose="020B0604020202020204" pitchFamily="34" charset="0"/>
                <a:cs typeface="Arial" panose="020B0604020202020204" pitchFamily="34" charset="0"/>
              </a:rPr>
              <a:t>Stream:</a:t>
            </a:r>
            <a:r>
              <a:rPr lang="en-US" sz="1050" dirty="0">
                <a:latin typeface="Arial" panose="020B0604020202020204" pitchFamily="34" charset="0"/>
                <a:cs typeface="Arial" panose="020B0604020202020204" pitchFamily="34" charset="0"/>
              </a:rPr>
              <a:t> AIML</a:t>
            </a:r>
            <a:br>
              <a:rPr lang="en-US" sz="1050" dirty="0">
                <a:latin typeface="Arial" panose="020B0604020202020204" pitchFamily="34" charset="0"/>
                <a:cs typeface="Arial" panose="020B0604020202020204" pitchFamily="34" charset="0"/>
              </a:rPr>
            </a:br>
            <a:endParaRPr lang="en-US" sz="1050" dirty="0">
              <a:latin typeface="Arial" panose="020B0604020202020204" pitchFamily="34" charset="0"/>
              <a:cs typeface="Arial" panose="020B0604020202020204" pitchFamily="34" charset="0"/>
            </a:endParaRPr>
          </a:p>
          <a:p>
            <a:r>
              <a:rPr lang="en-US" sz="1050" u="sng" dirty="0">
                <a:latin typeface="Arial" panose="020B0604020202020204" pitchFamily="34" charset="0"/>
                <a:cs typeface="Arial" panose="020B0604020202020204" pitchFamily="34" charset="0"/>
              </a:rPr>
              <a:t>Year of Graduation: </a:t>
            </a:r>
            <a:r>
              <a:rPr lang="en-US" sz="1050" dirty="0">
                <a:latin typeface="Arial" panose="020B0604020202020204" pitchFamily="34" charset="0"/>
                <a:cs typeface="Arial" panose="020B0604020202020204" pitchFamily="34" charset="0"/>
              </a:rPr>
              <a:t>2026</a:t>
            </a:r>
          </a:p>
        </p:txBody>
      </p:sp>
      <p:sp>
        <p:nvSpPr>
          <p:cNvPr id="22" name="TextBox 21">
            <a:extLst>
              <a:ext uri="{FF2B5EF4-FFF2-40B4-BE49-F238E27FC236}">
                <a16:creationId xmlns:a16="http://schemas.microsoft.com/office/drawing/2014/main" id="{EB1B5EE6-97E7-980D-473E-3BD1ED5AAA8F}"/>
              </a:ext>
            </a:extLst>
          </p:cNvPr>
          <p:cNvSpPr txBox="1"/>
          <p:nvPr/>
        </p:nvSpPr>
        <p:spPr>
          <a:xfrm>
            <a:off x="2603521" y="3073649"/>
            <a:ext cx="2209800" cy="1061829"/>
          </a:xfrm>
          <a:prstGeom prst="rect">
            <a:avLst/>
          </a:prstGeom>
          <a:noFill/>
        </p:spPr>
        <p:txBody>
          <a:bodyPr wrap="square" rtlCol="0">
            <a:spAutoFit/>
          </a:bodyPr>
          <a:lstStyle/>
          <a:p>
            <a:r>
              <a:rPr lang="en-US" sz="1050" u="sng" dirty="0">
                <a:latin typeface="Arial" panose="020B0604020202020204" pitchFamily="34" charset="0"/>
                <a:cs typeface="Arial" panose="020B0604020202020204" pitchFamily="34" charset="0"/>
              </a:rPr>
              <a:t>College:</a:t>
            </a:r>
            <a:r>
              <a:rPr lang="en-US" sz="1050" dirty="0">
                <a:latin typeface="Arial" panose="020B0604020202020204" pitchFamily="34" charset="0"/>
                <a:cs typeface="Arial" panose="020B0604020202020204" pitchFamily="34" charset="0"/>
              </a:rPr>
              <a:t> Geethanjali  College of Engineering and Technology</a:t>
            </a:r>
            <a:br>
              <a:rPr lang="en-US" sz="1050" dirty="0">
                <a:latin typeface="Arial" panose="020B0604020202020204" pitchFamily="34" charset="0"/>
                <a:cs typeface="Arial" panose="020B0604020202020204" pitchFamily="34" charset="0"/>
              </a:rPr>
            </a:br>
            <a:br>
              <a:rPr lang="en-US" sz="1050" u="sng" dirty="0">
                <a:latin typeface="Arial" panose="020B0604020202020204" pitchFamily="34" charset="0"/>
                <a:cs typeface="Arial" panose="020B0604020202020204" pitchFamily="34" charset="0"/>
              </a:rPr>
            </a:br>
            <a:r>
              <a:rPr lang="en-US" sz="1050" u="sng" dirty="0">
                <a:latin typeface="Arial" panose="020B0604020202020204" pitchFamily="34" charset="0"/>
                <a:cs typeface="Arial" panose="020B0604020202020204" pitchFamily="34" charset="0"/>
              </a:rPr>
              <a:t>Stream:</a:t>
            </a:r>
            <a:r>
              <a:rPr lang="en-US" sz="1050" dirty="0">
                <a:latin typeface="Arial" panose="020B0604020202020204" pitchFamily="34" charset="0"/>
                <a:cs typeface="Arial" panose="020B0604020202020204" pitchFamily="34" charset="0"/>
              </a:rPr>
              <a:t> CSE</a:t>
            </a:r>
            <a:br>
              <a:rPr lang="en-US" sz="1050" dirty="0">
                <a:latin typeface="Arial" panose="020B0604020202020204" pitchFamily="34" charset="0"/>
                <a:cs typeface="Arial" panose="020B0604020202020204" pitchFamily="34" charset="0"/>
              </a:rPr>
            </a:br>
            <a:endParaRPr lang="en-US" sz="1050" dirty="0">
              <a:latin typeface="Arial" panose="020B0604020202020204" pitchFamily="34" charset="0"/>
              <a:cs typeface="Arial" panose="020B0604020202020204" pitchFamily="34" charset="0"/>
            </a:endParaRPr>
          </a:p>
          <a:p>
            <a:r>
              <a:rPr lang="en-US" sz="1050" u="sng" dirty="0">
                <a:latin typeface="Arial" panose="020B0604020202020204" pitchFamily="34" charset="0"/>
                <a:cs typeface="Arial" panose="020B0604020202020204" pitchFamily="34" charset="0"/>
              </a:rPr>
              <a:t>Year of Graduation</a:t>
            </a:r>
            <a:r>
              <a:rPr lang="en-US" sz="1050" dirty="0">
                <a:latin typeface="Arial" panose="020B0604020202020204" pitchFamily="34" charset="0"/>
                <a:cs typeface="Arial" panose="020B0604020202020204" pitchFamily="34" charset="0"/>
              </a:rPr>
              <a:t>: 2026</a:t>
            </a:r>
          </a:p>
        </p:txBody>
      </p:sp>
      <p:sp>
        <p:nvSpPr>
          <p:cNvPr id="23" name="TextBox 22">
            <a:extLst>
              <a:ext uri="{FF2B5EF4-FFF2-40B4-BE49-F238E27FC236}">
                <a16:creationId xmlns:a16="http://schemas.microsoft.com/office/drawing/2014/main" id="{4DFEBEF9-A9BB-4F33-4763-90BFA9B56046}"/>
              </a:ext>
            </a:extLst>
          </p:cNvPr>
          <p:cNvSpPr txBox="1"/>
          <p:nvPr/>
        </p:nvSpPr>
        <p:spPr>
          <a:xfrm>
            <a:off x="2624327" y="5179692"/>
            <a:ext cx="2209800" cy="1061829"/>
          </a:xfrm>
          <a:prstGeom prst="rect">
            <a:avLst/>
          </a:prstGeom>
          <a:noFill/>
        </p:spPr>
        <p:txBody>
          <a:bodyPr wrap="square" rtlCol="0">
            <a:spAutoFit/>
          </a:bodyPr>
          <a:lstStyle/>
          <a:p>
            <a:r>
              <a:rPr lang="en-US" sz="1050" u="sng" dirty="0">
                <a:latin typeface="Arial" panose="020B0604020202020204" pitchFamily="34" charset="0"/>
                <a:cs typeface="Arial" panose="020B0604020202020204" pitchFamily="34" charset="0"/>
              </a:rPr>
              <a:t>College:</a:t>
            </a:r>
            <a:r>
              <a:rPr lang="en-US" sz="1050" dirty="0">
                <a:latin typeface="Arial" panose="020B0604020202020204" pitchFamily="34" charset="0"/>
                <a:cs typeface="Arial" panose="020B0604020202020204" pitchFamily="34" charset="0"/>
              </a:rPr>
              <a:t> Geethanjali  College of Engineering and Technology</a:t>
            </a:r>
            <a:br>
              <a:rPr lang="en-US" sz="1050" dirty="0">
                <a:latin typeface="Arial" panose="020B0604020202020204" pitchFamily="34" charset="0"/>
                <a:cs typeface="Arial" panose="020B0604020202020204" pitchFamily="34" charset="0"/>
              </a:rPr>
            </a:br>
            <a:br>
              <a:rPr lang="en-US" sz="1050" u="sng" dirty="0">
                <a:latin typeface="Arial" panose="020B0604020202020204" pitchFamily="34" charset="0"/>
                <a:cs typeface="Arial" panose="020B0604020202020204" pitchFamily="34" charset="0"/>
              </a:rPr>
            </a:br>
            <a:r>
              <a:rPr lang="en-US" sz="1050" u="sng" dirty="0">
                <a:latin typeface="Arial" panose="020B0604020202020204" pitchFamily="34" charset="0"/>
                <a:cs typeface="Arial" panose="020B0604020202020204" pitchFamily="34" charset="0"/>
              </a:rPr>
              <a:t>Stream:</a:t>
            </a:r>
            <a:r>
              <a:rPr lang="en-US" sz="1050" dirty="0">
                <a:latin typeface="Arial" panose="020B0604020202020204" pitchFamily="34" charset="0"/>
                <a:cs typeface="Arial" panose="020B0604020202020204" pitchFamily="34" charset="0"/>
              </a:rPr>
              <a:t> CSE</a:t>
            </a:r>
            <a:br>
              <a:rPr lang="en-US" sz="1050" dirty="0">
                <a:latin typeface="Arial" panose="020B0604020202020204" pitchFamily="34" charset="0"/>
                <a:cs typeface="Arial" panose="020B0604020202020204" pitchFamily="34" charset="0"/>
              </a:rPr>
            </a:br>
            <a:endParaRPr lang="en-US" sz="1050" dirty="0">
              <a:latin typeface="Arial" panose="020B0604020202020204" pitchFamily="34" charset="0"/>
              <a:cs typeface="Arial" panose="020B0604020202020204" pitchFamily="34" charset="0"/>
            </a:endParaRPr>
          </a:p>
          <a:p>
            <a:r>
              <a:rPr lang="en-US" sz="1050" u="sng" dirty="0">
                <a:latin typeface="Arial" panose="020B0604020202020204" pitchFamily="34" charset="0"/>
                <a:cs typeface="Arial" panose="020B0604020202020204" pitchFamily="34" charset="0"/>
              </a:rPr>
              <a:t>Year of Graduation</a:t>
            </a:r>
            <a:r>
              <a:rPr lang="en-US" sz="1050" dirty="0">
                <a:latin typeface="Arial" panose="020B0604020202020204" pitchFamily="34" charset="0"/>
                <a:cs typeface="Arial" panose="020B0604020202020204" pitchFamily="34" charset="0"/>
              </a:rPr>
              <a:t>: 2026</a:t>
            </a:r>
          </a:p>
        </p:txBody>
      </p:sp>
      <p:sp>
        <p:nvSpPr>
          <p:cNvPr id="24" name="TextBox 23">
            <a:extLst>
              <a:ext uri="{FF2B5EF4-FFF2-40B4-BE49-F238E27FC236}">
                <a16:creationId xmlns:a16="http://schemas.microsoft.com/office/drawing/2014/main" id="{3FF6C4D4-3C23-D7C8-E172-D0794224D66D}"/>
              </a:ext>
            </a:extLst>
          </p:cNvPr>
          <p:cNvSpPr txBox="1"/>
          <p:nvPr/>
        </p:nvSpPr>
        <p:spPr>
          <a:xfrm>
            <a:off x="2673096" y="4615325"/>
            <a:ext cx="2209800" cy="369332"/>
          </a:xfrm>
          <a:prstGeom prst="rect">
            <a:avLst/>
          </a:prstGeom>
          <a:noFill/>
        </p:spPr>
        <p:txBody>
          <a:bodyPr wrap="square" rtlCol="0">
            <a:spAutoFit/>
          </a:bodyPr>
          <a:lstStyle/>
          <a:p>
            <a:r>
              <a:rPr lang="en-US" b="1" spc="10" dirty="0">
                <a:solidFill>
                  <a:srgbClr val="A000FF"/>
                </a:solidFill>
                <a:latin typeface="Arial"/>
                <a:cs typeface="Arial"/>
              </a:rPr>
              <a:t>V.R.Sai Sharanya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graphicFrame>
        <p:nvGraphicFramePr>
          <p:cNvPr id="20" name="Table 19">
            <a:extLst>
              <a:ext uri="{FF2B5EF4-FFF2-40B4-BE49-F238E27FC236}">
                <a16:creationId xmlns:a16="http://schemas.microsoft.com/office/drawing/2014/main" id="{F85C6EEE-5D19-AD9D-DC0D-4C2F20D569C5}"/>
              </a:ext>
            </a:extLst>
          </p:cNvPr>
          <p:cNvGraphicFramePr>
            <a:graphicFrameLocks noGrp="1"/>
          </p:cNvGraphicFramePr>
          <p:nvPr>
            <p:extLst>
              <p:ext uri="{D42A27DB-BD31-4B8C-83A1-F6EECF244321}">
                <p14:modId xmlns:p14="http://schemas.microsoft.com/office/powerpoint/2010/main" val="297828690"/>
              </p:ext>
            </p:extLst>
          </p:nvPr>
        </p:nvGraphicFramePr>
        <p:xfrm>
          <a:off x="2032000" y="1600200"/>
          <a:ext cx="8128000" cy="4254712"/>
        </p:xfrm>
        <a:graphic>
          <a:graphicData uri="http://schemas.openxmlformats.org/drawingml/2006/table">
            <a:tbl>
              <a:tblPr firstRow="1" bandRow="1">
                <a:tableStyleId>{ED083AE6-46FA-4A59-8FB0-9F97EB10719F}</a:tableStyleId>
              </a:tblPr>
              <a:tblGrid>
                <a:gridCol w="4064000">
                  <a:extLst>
                    <a:ext uri="{9D8B030D-6E8A-4147-A177-3AD203B41FA5}">
                      <a16:colId xmlns:a16="http://schemas.microsoft.com/office/drawing/2014/main" val="3505293783"/>
                    </a:ext>
                  </a:extLst>
                </a:gridCol>
                <a:gridCol w="4064000">
                  <a:extLst>
                    <a:ext uri="{9D8B030D-6E8A-4147-A177-3AD203B41FA5}">
                      <a16:colId xmlns:a16="http://schemas.microsoft.com/office/drawing/2014/main" val="1726779313"/>
                    </a:ext>
                  </a:extLst>
                </a:gridCol>
              </a:tblGrid>
              <a:tr h="719032">
                <a:tc>
                  <a:txBody>
                    <a:bodyPr/>
                    <a:lstStyle/>
                    <a:p>
                      <a:pPr algn="l"/>
                      <a:r>
                        <a:rPr lang="en-US" sz="1800" dirty="0">
                          <a:latin typeface="Arial" panose="020B0604020202020204" pitchFamily="34" charset="0"/>
                          <a:cs typeface="Arial" panose="020B0604020202020204" pitchFamily="34" charset="0"/>
                        </a:rPr>
                        <a:t>Domain</a:t>
                      </a:r>
                    </a:p>
                  </a:txBody>
                  <a:tcPr marL="121920" marR="121920" marT="60960" marB="60960" anchor="ctr"/>
                </a:tc>
                <a:tc>
                  <a:txBody>
                    <a:bodyPr/>
                    <a:lstStyle/>
                    <a:p>
                      <a:pPr algn="l"/>
                      <a:r>
                        <a:rPr lang="en-US" sz="1800" dirty="0">
                          <a:latin typeface="Arial" panose="020B0604020202020204" pitchFamily="34" charset="0"/>
                          <a:cs typeface="Arial" panose="020B0604020202020204" pitchFamily="34" charset="0"/>
                        </a:rPr>
                        <a:t>Public Safety Infrastructure</a:t>
                      </a:r>
                    </a:p>
                  </a:txBody>
                  <a:tcPr marL="121920" marR="121920" marT="60960" marB="60960" anchor="ctr"/>
                </a:tc>
                <a:extLst>
                  <a:ext uri="{0D108BD9-81ED-4DB2-BD59-A6C34878D82A}">
                    <a16:rowId xmlns:a16="http://schemas.microsoft.com/office/drawing/2014/main" val="1683858050"/>
                  </a:ext>
                </a:extLst>
              </a:tr>
              <a:tr h="1219200">
                <a:tc>
                  <a:txBody>
                    <a:bodyPr/>
                    <a:lstStyle/>
                    <a:p>
                      <a:pPr algn="l"/>
                      <a:r>
                        <a:rPr lang="en-US" sz="1800" dirty="0">
                          <a:latin typeface="Arial" panose="020B0604020202020204" pitchFamily="34" charset="0"/>
                          <a:cs typeface="Arial" panose="020B0604020202020204" pitchFamily="34" charset="0"/>
                        </a:rPr>
                        <a:t>Problem Statement Title</a:t>
                      </a: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Arial" panose="020B0604020202020204" pitchFamily="34" charset="0"/>
                          <a:cs typeface="Arial" panose="020B0604020202020204" pitchFamily="34" charset="0"/>
                        </a:rPr>
                        <a:t>HoleSols-Manhole detection and monitoring system</a:t>
                      </a:r>
                    </a:p>
                    <a:p>
                      <a:pPr algn="l"/>
                      <a:endParaRPr lang="en-US" sz="1800" dirty="0">
                        <a:latin typeface="Arial" panose="020B0604020202020204" pitchFamily="34" charset="0"/>
                        <a:cs typeface="Arial" panose="020B0604020202020204" pitchFamily="34" charset="0"/>
                      </a:endParaRPr>
                    </a:p>
                  </a:txBody>
                  <a:tcPr marL="121920" marR="121920" marT="60960" marB="60960" anchor="ctr"/>
                </a:tc>
                <a:extLst>
                  <a:ext uri="{0D108BD9-81ED-4DB2-BD59-A6C34878D82A}">
                    <a16:rowId xmlns:a16="http://schemas.microsoft.com/office/drawing/2014/main" val="1108217777"/>
                  </a:ext>
                </a:extLst>
              </a:tr>
              <a:tr h="2316480">
                <a:tc>
                  <a:txBody>
                    <a:bodyPr/>
                    <a:lstStyle/>
                    <a:p>
                      <a:pPr algn="l"/>
                      <a:r>
                        <a:rPr lang="en-US" sz="1800" dirty="0">
                          <a:latin typeface="Arial" panose="020B0604020202020204" pitchFamily="34" charset="0"/>
                          <a:cs typeface="Arial" panose="020B0604020202020204" pitchFamily="34" charset="0"/>
                        </a:rPr>
                        <a:t>Problem Statement</a:t>
                      </a:r>
                    </a:p>
                  </a:txBody>
                  <a:tcPr marL="121920" marR="121920" marT="60960" marB="60960" anchor="ctr"/>
                </a:tc>
                <a:tc>
                  <a:txBody>
                    <a:bodyPr/>
                    <a:lstStyle/>
                    <a:p>
                      <a:pPr algn="l"/>
                      <a:r>
                        <a:rPr lang="en-US" sz="1800" dirty="0">
                          <a:latin typeface="Arial" panose="020B0604020202020204" pitchFamily="34" charset="0"/>
                          <a:cs typeface="Arial" panose="020B0604020202020204" pitchFamily="34" charset="0"/>
                        </a:rPr>
                        <a:t>Accidents on the road and deaths caused by manhole mishaps are often due to missing covers, improper coverage, partial coverage, and damaged manhole covers</a:t>
                      </a:r>
                    </a:p>
                  </a:txBody>
                  <a:tcPr marL="121920" marR="121920" marT="60960" marB="60960" anchor="ctr"/>
                </a:tc>
                <a:extLst>
                  <a:ext uri="{0D108BD9-81ED-4DB2-BD59-A6C34878D82A}">
                    <a16:rowId xmlns:a16="http://schemas.microsoft.com/office/drawing/2014/main" val="3121879674"/>
                  </a:ext>
                </a:extLst>
              </a:tr>
            </a:tbl>
          </a:graphicData>
        </a:graphic>
      </p:graphicFrame>
      <p:sp>
        <p:nvSpPr>
          <p:cNvPr id="2" name="Google Shape;55;p24">
            <a:extLst>
              <a:ext uri="{FF2B5EF4-FFF2-40B4-BE49-F238E27FC236}">
                <a16:creationId xmlns:a16="http://schemas.microsoft.com/office/drawing/2014/main" id="{0B2A719A-BEFF-D789-B054-DC50C96F3DE0}"/>
              </a:ext>
            </a:extLst>
          </p:cNvPr>
          <p:cNvSpPr txBox="1"/>
          <p:nvPr/>
        </p:nvSpPr>
        <p:spPr>
          <a:xfrm>
            <a:off x="609600" y="546553"/>
            <a:ext cx="8214772" cy="715581"/>
          </a:xfrm>
          <a:prstGeom prst="rect">
            <a:avLst/>
          </a:prstGeom>
          <a:solidFill>
            <a:srgbClr val="A000FF"/>
          </a:solidFill>
        </p:spPr>
        <p:txBody>
          <a:bodyPr vert="horz" wrap="square" lIns="0" tIns="86360" rIns="0" bIns="0" rtlCol="0">
            <a:spAutoFit/>
          </a:bodyPr>
          <a:lstStyle>
            <a:defPPr>
              <a:defRPr lang="en-US"/>
            </a:defPPr>
            <a:lvl1pPr marL="90805">
              <a:spcBef>
                <a:spcPts val="680"/>
              </a:spcBef>
              <a:defRPr sz="2400" b="1" kern="0">
                <a:solidFill>
                  <a:schemeClr val="bg1"/>
                </a:solidFill>
                <a:latin typeface="Arial" panose="020B0604020202020204" pitchFamily="34" charset="0"/>
                <a:ea typeface="+mj-ea"/>
                <a:cs typeface="Arial" panose="020B0604020202020204" pitchFamily="34" charset="0"/>
              </a:defRPr>
            </a:lvl1pPr>
          </a:lstStyle>
          <a:p>
            <a:r>
              <a:rPr lang="en-US" dirty="0">
                <a:sym typeface="Cormorant Garamond"/>
              </a:rPr>
              <a:t>Problem Details</a:t>
            </a:r>
          </a:p>
          <a:p>
            <a:endParaRPr sz="1100" dirty="0">
              <a:sym typeface="Cormorant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est Woman walking in open manhole while talking on mobile phone  Illustration download in PNG &amp; Vector format">
            <a:extLst>
              <a:ext uri="{FF2B5EF4-FFF2-40B4-BE49-F238E27FC236}">
                <a16:creationId xmlns:a16="http://schemas.microsoft.com/office/drawing/2014/main" id="{5E77B72E-9869-05E4-EB7C-0A2410FFA2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10191" y="3708464"/>
            <a:ext cx="2832291" cy="258525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Premium Vector | Cartoon flat style drawing businesswoman fell into manhole  underground sewer young female fell into sewage depressed and business  failure concept defeated worker graphic design vector illustration">
            <a:extLst>
              <a:ext uri="{FF2B5EF4-FFF2-40B4-BE49-F238E27FC236}">
                <a16:creationId xmlns:a16="http://schemas.microsoft.com/office/drawing/2014/main" id="{9ED5D9E1-CC97-26C3-1866-C86B56C374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63000" y="1477368"/>
            <a:ext cx="2034258" cy="135617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Cyclist falling down from the bicycle isolated">
            <a:extLst>
              <a:ext uri="{FF2B5EF4-FFF2-40B4-BE49-F238E27FC236}">
                <a16:creationId xmlns:a16="http://schemas.microsoft.com/office/drawing/2014/main" id="{A3368E91-597C-2711-CE72-9987B3D612A1}"/>
              </a:ext>
            </a:extLst>
          </p:cNvPr>
          <p:cNvPicPr>
            <a:picLocks noChangeAspect="1" noChangeArrowheads="1"/>
          </p:cNvPicPr>
          <p:nvPr/>
        </p:nvPicPr>
        <p:blipFill rotWithShape="1">
          <a:blip r:embed="rId4" cstate="print">
            <a:clrChange>
              <a:clrFrom>
                <a:srgbClr val="FCFFFD"/>
              </a:clrFrom>
              <a:clrTo>
                <a:srgbClr val="FCFFFD">
                  <a:alpha val="0"/>
                </a:srgbClr>
              </a:clrTo>
            </a:clrChange>
            <a:extLst>
              <a:ext uri="{28A0092B-C50C-407E-A947-70E740481C1C}">
                <a14:useLocalDpi xmlns:a14="http://schemas.microsoft.com/office/drawing/2010/main" val="0"/>
              </a:ext>
            </a:extLst>
          </a:blip>
          <a:srcRect b="9507"/>
          <a:stretch/>
        </p:blipFill>
        <p:spPr bwMode="auto">
          <a:xfrm>
            <a:off x="9655049" y="3300119"/>
            <a:ext cx="2281255" cy="1748189"/>
          </a:xfrm>
          <a:prstGeom prst="rect">
            <a:avLst/>
          </a:prstGeom>
          <a:noFill/>
          <a:extLst>
            <a:ext uri="{909E8E84-426E-40DD-AFC4-6F175D3DCCD1}">
              <a14:hiddenFill xmlns:a14="http://schemas.microsoft.com/office/drawing/2010/main">
                <a:solidFill>
                  <a:srgbClr val="FFFFFF"/>
                </a:solidFill>
              </a14:hiddenFill>
            </a:ext>
          </a:extLst>
        </p:spPr>
      </p:pic>
      <p:sp>
        <p:nvSpPr>
          <p:cNvPr id="5" name="object 2">
            <a:extLst>
              <a:ext uri="{FF2B5EF4-FFF2-40B4-BE49-F238E27FC236}">
                <a16:creationId xmlns:a16="http://schemas.microsoft.com/office/drawing/2014/main" id="{BE5A4BA3-176C-C4F8-00CA-9D24BA32A10B}"/>
              </a:ext>
            </a:extLst>
          </p:cNvPr>
          <p:cNvSpPr txBox="1">
            <a:spLocks/>
          </p:cNvSpPr>
          <p:nvPr/>
        </p:nvSpPr>
        <p:spPr>
          <a:xfrm>
            <a:off x="341375" y="341375"/>
            <a:ext cx="11283950" cy="669414"/>
          </a:xfrm>
          <a:prstGeom prst="rect">
            <a:avLst/>
          </a:prstGeom>
          <a:solidFill>
            <a:srgbClr val="A000FF"/>
          </a:solidFill>
        </p:spPr>
        <p:txBody>
          <a:bodyPr vert="horz" wrap="square" lIns="0" tIns="86360" rIns="0" bIns="0" rtlCol="0">
            <a:spAutoFit/>
          </a:bodyPr>
          <a:lstStyle>
            <a:lvl1pPr>
              <a:defRPr>
                <a:latin typeface="+mj-lt"/>
                <a:ea typeface="+mj-ea"/>
                <a:cs typeface="+mj-cs"/>
              </a:defRPr>
            </a:lvl1pPr>
          </a:lstStyle>
          <a:p>
            <a:pPr marL="90805">
              <a:spcBef>
                <a:spcPts val="680"/>
              </a:spcBef>
            </a:pPr>
            <a:r>
              <a:rPr lang="en-US" sz="2400" b="1" kern="0" dirty="0">
                <a:solidFill>
                  <a:schemeClr val="bg1"/>
                </a:solidFill>
                <a:latin typeface="Arial" panose="020B0604020202020204" pitchFamily="34" charset="0"/>
                <a:cs typeface="Arial" panose="020B0604020202020204" pitchFamily="34" charset="0"/>
              </a:rPr>
              <a:t>Problem Statement Motivation</a:t>
            </a:r>
          </a:p>
          <a:p>
            <a:pPr marL="90805">
              <a:spcBef>
                <a:spcPts val="680"/>
              </a:spcBef>
            </a:pPr>
            <a:endParaRPr lang="en-US" sz="800" b="1" kern="0" dirty="0">
              <a:solidFill>
                <a:schemeClr val="bg1"/>
              </a:solidFill>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954D9A85-C2ED-671E-99C2-8564A1BE507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477368"/>
            <a:ext cx="3018345" cy="4024460"/>
          </a:xfrm>
          <a:prstGeom prst="rect">
            <a:avLst/>
          </a:prstGeom>
        </p:spPr>
      </p:pic>
      <p:sp>
        <p:nvSpPr>
          <p:cNvPr id="8" name="TextBox 7">
            <a:extLst>
              <a:ext uri="{FF2B5EF4-FFF2-40B4-BE49-F238E27FC236}">
                <a16:creationId xmlns:a16="http://schemas.microsoft.com/office/drawing/2014/main" id="{2FC32242-B0FD-9970-7B50-D562D588C98B}"/>
              </a:ext>
            </a:extLst>
          </p:cNvPr>
          <p:cNvSpPr txBox="1"/>
          <p:nvPr/>
        </p:nvSpPr>
        <p:spPr>
          <a:xfrm>
            <a:off x="533400" y="5672822"/>
            <a:ext cx="3276600" cy="261610"/>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Date:12 August 2023, 14:50</a:t>
            </a:r>
          </a:p>
        </p:txBody>
      </p:sp>
      <p:pic>
        <p:nvPicPr>
          <p:cNvPr id="9" name="Picture 8">
            <a:extLst>
              <a:ext uri="{FF2B5EF4-FFF2-40B4-BE49-F238E27FC236}">
                <a16:creationId xmlns:a16="http://schemas.microsoft.com/office/drawing/2014/main" id="{A4BAA4DD-FC52-03FE-A7F7-4E838F5DB0D4}"/>
              </a:ext>
            </a:extLst>
          </p:cNvPr>
          <p:cNvPicPr>
            <a:picLocks noChangeAspect="1"/>
          </p:cNvPicPr>
          <p:nvPr/>
        </p:nvPicPr>
        <p:blipFill>
          <a:blip r:embed="rId6"/>
          <a:stretch>
            <a:fillRect/>
          </a:stretch>
        </p:blipFill>
        <p:spPr>
          <a:xfrm>
            <a:off x="4038600" y="1538179"/>
            <a:ext cx="2829036" cy="1950319"/>
          </a:xfrm>
          <a:prstGeom prst="rect">
            <a:avLst/>
          </a:prstGeom>
        </p:spPr>
      </p:pic>
      <p:sp>
        <p:nvSpPr>
          <p:cNvPr id="11" name="TextBox 10">
            <a:extLst>
              <a:ext uri="{FF2B5EF4-FFF2-40B4-BE49-F238E27FC236}">
                <a16:creationId xmlns:a16="http://schemas.microsoft.com/office/drawing/2014/main" id="{FABA1522-953E-0A35-C6A5-46378130813C}"/>
              </a:ext>
            </a:extLst>
          </p:cNvPr>
          <p:cNvSpPr txBox="1"/>
          <p:nvPr/>
        </p:nvSpPr>
        <p:spPr>
          <a:xfrm>
            <a:off x="4099972" y="3659690"/>
            <a:ext cx="2057400" cy="430887"/>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https://ncrb.gov.in/</a:t>
            </a:r>
          </a:p>
          <a:p>
            <a:endParaRPr lang="en-US" sz="1050" dirty="0">
              <a:latin typeface="Arial" panose="020B0604020202020204" pitchFamily="34" charset="0"/>
              <a:cs typeface="Arial" panose="020B0604020202020204" pitchFamily="34" charset="0"/>
            </a:endParaRPr>
          </a:p>
        </p:txBody>
      </p:sp>
      <p:pic>
        <p:nvPicPr>
          <p:cNvPr id="12" name="Picture 11">
            <a:extLst>
              <a:ext uri="{FF2B5EF4-FFF2-40B4-BE49-F238E27FC236}">
                <a16:creationId xmlns:a16="http://schemas.microsoft.com/office/drawing/2014/main" id="{6692BA9A-CB54-8E0B-2D5F-A3EA565C079F}"/>
              </a:ext>
            </a:extLst>
          </p:cNvPr>
          <p:cNvPicPr>
            <a:picLocks noChangeAspect="1"/>
          </p:cNvPicPr>
          <p:nvPr/>
        </p:nvPicPr>
        <p:blipFill rotWithShape="1">
          <a:blip r:embed="rId7"/>
          <a:srcRect t="14887" r="18569" b="18428"/>
          <a:stretch/>
        </p:blipFill>
        <p:spPr>
          <a:xfrm>
            <a:off x="4122509" y="4090577"/>
            <a:ext cx="2745127" cy="1686055"/>
          </a:xfrm>
          <a:prstGeom prst="rect">
            <a:avLst/>
          </a:prstGeom>
        </p:spPr>
      </p:pic>
    </p:spTree>
    <p:extLst>
      <p:ext uri="{BB962C8B-B14F-4D97-AF65-F5344CB8AC3E}">
        <p14:creationId xmlns:p14="http://schemas.microsoft.com/office/powerpoint/2010/main" val="2179318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298A9BF-C625-3A31-3779-4526940FF64A}"/>
              </a:ext>
            </a:extLst>
          </p:cNvPr>
          <p:cNvPicPr>
            <a:picLocks noChangeAspect="1"/>
          </p:cNvPicPr>
          <p:nvPr/>
        </p:nvPicPr>
        <p:blipFill>
          <a:blip r:embed="rId2"/>
          <a:stretch>
            <a:fillRect/>
          </a:stretch>
        </p:blipFill>
        <p:spPr>
          <a:xfrm>
            <a:off x="761764" y="1101357"/>
            <a:ext cx="2621383" cy="2590800"/>
          </a:xfrm>
          <a:prstGeom prst="rect">
            <a:avLst/>
          </a:prstGeom>
        </p:spPr>
      </p:pic>
      <p:pic>
        <p:nvPicPr>
          <p:cNvPr id="7" name="Picture 6">
            <a:extLst>
              <a:ext uri="{FF2B5EF4-FFF2-40B4-BE49-F238E27FC236}">
                <a16:creationId xmlns:a16="http://schemas.microsoft.com/office/drawing/2014/main" id="{FA8B39EA-BACB-0F79-8EF7-0E30E78ADB75}"/>
              </a:ext>
            </a:extLst>
          </p:cNvPr>
          <p:cNvPicPr>
            <a:picLocks noChangeAspect="1"/>
          </p:cNvPicPr>
          <p:nvPr/>
        </p:nvPicPr>
        <p:blipFill>
          <a:blip r:embed="rId3"/>
          <a:stretch>
            <a:fillRect/>
          </a:stretch>
        </p:blipFill>
        <p:spPr>
          <a:xfrm>
            <a:off x="8879874" y="1352748"/>
            <a:ext cx="2721164" cy="3631245"/>
          </a:xfrm>
          <a:prstGeom prst="rect">
            <a:avLst/>
          </a:prstGeom>
        </p:spPr>
      </p:pic>
      <p:pic>
        <p:nvPicPr>
          <p:cNvPr id="9" name="Picture 8">
            <a:extLst>
              <a:ext uri="{FF2B5EF4-FFF2-40B4-BE49-F238E27FC236}">
                <a16:creationId xmlns:a16="http://schemas.microsoft.com/office/drawing/2014/main" id="{8C79D230-09E2-F3F9-973B-DC7F46F8265F}"/>
              </a:ext>
            </a:extLst>
          </p:cNvPr>
          <p:cNvPicPr>
            <a:picLocks noChangeAspect="1"/>
          </p:cNvPicPr>
          <p:nvPr/>
        </p:nvPicPr>
        <p:blipFill>
          <a:blip r:embed="rId4"/>
          <a:stretch>
            <a:fillRect/>
          </a:stretch>
        </p:blipFill>
        <p:spPr>
          <a:xfrm>
            <a:off x="2031346" y="4149454"/>
            <a:ext cx="3526372" cy="2062928"/>
          </a:xfrm>
          <a:prstGeom prst="rect">
            <a:avLst/>
          </a:prstGeom>
        </p:spPr>
      </p:pic>
      <p:pic>
        <p:nvPicPr>
          <p:cNvPr id="11" name="Picture 10">
            <a:extLst>
              <a:ext uri="{FF2B5EF4-FFF2-40B4-BE49-F238E27FC236}">
                <a16:creationId xmlns:a16="http://schemas.microsoft.com/office/drawing/2014/main" id="{155BCBD4-5CE6-A9C6-F8EA-21E3B968143C}"/>
              </a:ext>
            </a:extLst>
          </p:cNvPr>
          <p:cNvPicPr>
            <a:picLocks noChangeAspect="1"/>
          </p:cNvPicPr>
          <p:nvPr/>
        </p:nvPicPr>
        <p:blipFill rotWithShape="1">
          <a:blip r:embed="rId5"/>
          <a:srcRect t="20986" b="21002"/>
          <a:stretch/>
        </p:blipFill>
        <p:spPr>
          <a:xfrm>
            <a:off x="5894758" y="1885427"/>
            <a:ext cx="2536083" cy="3269388"/>
          </a:xfrm>
          <a:prstGeom prst="rect">
            <a:avLst/>
          </a:prstGeom>
        </p:spPr>
      </p:pic>
      <p:sp>
        <p:nvSpPr>
          <p:cNvPr id="13" name="TextBox 12">
            <a:extLst>
              <a:ext uri="{FF2B5EF4-FFF2-40B4-BE49-F238E27FC236}">
                <a16:creationId xmlns:a16="http://schemas.microsoft.com/office/drawing/2014/main" id="{7742DC8C-81AA-8F23-3822-4C2526D16028}"/>
              </a:ext>
            </a:extLst>
          </p:cNvPr>
          <p:cNvSpPr txBox="1"/>
          <p:nvPr/>
        </p:nvSpPr>
        <p:spPr>
          <a:xfrm>
            <a:off x="6934200" y="5239733"/>
            <a:ext cx="2658407" cy="174343"/>
          </a:xfrm>
          <a:prstGeom prst="rect">
            <a:avLst/>
          </a:prstGeom>
          <a:noFill/>
        </p:spPr>
        <p:txBody>
          <a:bodyPr wrap="square" rtlCol="0">
            <a:spAutoFit/>
          </a:bodyPr>
          <a:lstStyle/>
          <a:p>
            <a:r>
              <a:rPr lang="en-US" sz="533" dirty="0"/>
              <a:t>https://images.app.goo.gl/JNCxo9ejmuKQFDNZA</a:t>
            </a:r>
          </a:p>
        </p:txBody>
      </p:sp>
      <p:sp>
        <p:nvSpPr>
          <p:cNvPr id="14" name="TextBox 13">
            <a:extLst>
              <a:ext uri="{FF2B5EF4-FFF2-40B4-BE49-F238E27FC236}">
                <a16:creationId xmlns:a16="http://schemas.microsoft.com/office/drawing/2014/main" id="{766780FD-0941-C1BE-1E76-085A1A0D49B1}"/>
              </a:ext>
            </a:extLst>
          </p:cNvPr>
          <p:cNvSpPr txBox="1"/>
          <p:nvPr/>
        </p:nvSpPr>
        <p:spPr>
          <a:xfrm>
            <a:off x="3505201" y="1885427"/>
            <a:ext cx="533400" cy="1734834"/>
          </a:xfrm>
          <a:prstGeom prst="rect">
            <a:avLst/>
          </a:prstGeom>
          <a:noFill/>
        </p:spPr>
        <p:txBody>
          <a:bodyPr wrap="square" rtlCol="0">
            <a:spAutoFit/>
          </a:bodyPr>
          <a:lstStyle/>
          <a:p>
            <a:r>
              <a:rPr lang="en-US" sz="667" dirty="0"/>
              <a:t>https://timesofindia.indiatimes.com/city/hyderabad/no-more-uneven-manholes-tech-to-make-ride-smoother/articleshow/67937270.cms</a:t>
            </a:r>
          </a:p>
        </p:txBody>
      </p:sp>
      <p:sp>
        <p:nvSpPr>
          <p:cNvPr id="15" name="TextBox 14">
            <a:extLst>
              <a:ext uri="{FF2B5EF4-FFF2-40B4-BE49-F238E27FC236}">
                <a16:creationId xmlns:a16="http://schemas.microsoft.com/office/drawing/2014/main" id="{0E8F458E-76DC-EBDD-0DC7-191296AC3A7D}"/>
              </a:ext>
            </a:extLst>
          </p:cNvPr>
          <p:cNvSpPr txBox="1"/>
          <p:nvPr/>
        </p:nvSpPr>
        <p:spPr>
          <a:xfrm>
            <a:off x="9177229" y="5012119"/>
            <a:ext cx="2960915" cy="194990"/>
          </a:xfrm>
          <a:prstGeom prst="rect">
            <a:avLst/>
          </a:prstGeom>
          <a:noFill/>
        </p:spPr>
        <p:txBody>
          <a:bodyPr wrap="square" rtlCol="0">
            <a:spAutoFit/>
          </a:bodyPr>
          <a:lstStyle/>
          <a:p>
            <a:r>
              <a:rPr lang="en-US" sz="667" dirty="0"/>
              <a:t>https://twitter.com/manukumarjain/status/1293186306810327041</a:t>
            </a:r>
          </a:p>
        </p:txBody>
      </p:sp>
      <p:sp>
        <p:nvSpPr>
          <p:cNvPr id="16" name="TextBox 15">
            <a:extLst>
              <a:ext uri="{FF2B5EF4-FFF2-40B4-BE49-F238E27FC236}">
                <a16:creationId xmlns:a16="http://schemas.microsoft.com/office/drawing/2014/main" id="{7500A236-4DCD-0FA1-D114-1A2D9FFA4CF5}"/>
              </a:ext>
            </a:extLst>
          </p:cNvPr>
          <p:cNvSpPr txBox="1"/>
          <p:nvPr/>
        </p:nvSpPr>
        <p:spPr>
          <a:xfrm>
            <a:off x="2222405" y="6344015"/>
            <a:ext cx="3144253" cy="297646"/>
          </a:xfrm>
          <a:prstGeom prst="rect">
            <a:avLst/>
          </a:prstGeom>
          <a:noFill/>
        </p:spPr>
        <p:txBody>
          <a:bodyPr wrap="square" rtlCol="0">
            <a:spAutoFit/>
          </a:bodyPr>
          <a:lstStyle/>
          <a:p>
            <a:r>
              <a:rPr lang="en-US" sz="667" dirty="0"/>
              <a:t>https://timesofindia.indiatimes.com/city/mumbai/woman-falls-into-open-manhole-in-ghatkopar-body-found-in-worli-sea/articleshow/78503791.cms</a:t>
            </a:r>
          </a:p>
        </p:txBody>
      </p:sp>
      <p:sp>
        <p:nvSpPr>
          <p:cNvPr id="2" name="TextBox 1">
            <a:extLst>
              <a:ext uri="{FF2B5EF4-FFF2-40B4-BE49-F238E27FC236}">
                <a16:creationId xmlns:a16="http://schemas.microsoft.com/office/drawing/2014/main" id="{7952375E-7F77-65C2-AE32-31DA4F442DFE}"/>
              </a:ext>
            </a:extLst>
          </p:cNvPr>
          <p:cNvSpPr txBox="1"/>
          <p:nvPr/>
        </p:nvSpPr>
        <p:spPr>
          <a:xfrm>
            <a:off x="10381534" y="6212382"/>
            <a:ext cx="1970887" cy="297454"/>
          </a:xfrm>
          <a:prstGeom prst="rect">
            <a:avLst/>
          </a:prstGeom>
          <a:noFill/>
        </p:spPr>
        <p:txBody>
          <a:bodyPr wrap="square" rtlCol="0">
            <a:spAutoFit/>
          </a:bodyPr>
          <a:lstStyle/>
          <a:p>
            <a:r>
              <a:rPr lang="en-US" sz="1333" dirty="0"/>
              <a:t>https://ncrb.gov.in/</a:t>
            </a:r>
          </a:p>
        </p:txBody>
      </p:sp>
      <p:sp>
        <p:nvSpPr>
          <p:cNvPr id="3" name="object 2">
            <a:extLst>
              <a:ext uri="{FF2B5EF4-FFF2-40B4-BE49-F238E27FC236}">
                <a16:creationId xmlns:a16="http://schemas.microsoft.com/office/drawing/2014/main" id="{3B832C3E-7B2D-FF08-E937-85557BAB3949}"/>
              </a:ext>
            </a:extLst>
          </p:cNvPr>
          <p:cNvSpPr txBox="1">
            <a:spLocks/>
          </p:cNvSpPr>
          <p:nvPr/>
        </p:nvSpPr>
        <p:spPr>
          <a:xfrm>
            <a:off x="341375" y="341375"/>
            <a:ext cx="11283950" cy="456535"/>
          </a:xfrm>
          <a:prstGeom prst="rect">
            <a:avLst/>
          </a:prstGeom>
          <a:solidFill>
            <a:srgbClr val="A000FF"/>
          </a:solidFill>
        </p:spPr>
        <p:txBody>
          <a:bodyPr vert="horz" wrap="square" lIns="0" tIns="86360" rIns="0" bIns="0" rtlCol="0">
            <a:spAutoFit/>
          </a:bodyPr>
          <a:lstStyle>
            <a:lvl1pPr>
              <a:defRPr>
                <a:latin typeface="+mj-lt"/>
                <a:ea typeface="+mj-ea"/>
                <a:cs typeface="+mj-cs"/>
              </a:defRPr>
            </a:lvl1pPr>
          </a:lstStyle>
          <a:p>
            <a:pPr marL="90805">
              <a:spcBef>
                <a:spcPts val="680"/>
              </a:spcBef>
            </a:pPr>
            <a:r>
              <a:rPr lang="en-US" sz="2400" b="1" kern="0" dirty="0">
                <a:solidFill>
                  <a:schemeClr val="bg1"/>
                </a:solidFill>
                <a:latin typeface="Arial" panose="020B0604020202020204" pitchFamily="34" charset="0"/>
                <a:cs typeface="Arial" panose="020B0604020202020204" pitchFamily="34" charset="0"/>
              </a:rPr>
              <a:t>Problem Statement Validation</a:t>
            </a:r>
          </a:p>
        </p:txBody>
      </p:sp>
    </p:spTree>
    <p:extLst>
      <p:ext uri="{BB962C8B-B14F-4D97-AF65-F5344CB8AC3E}">
        <p14:creationId xmlns:p14="http://schemas.microsoft.com/office/powerpoint/2010/main" val="1712190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254035" y="335836"/>
            <a:ext cx="11280775" cy="698500"/>
          </a:xfrm>
          <a:custGeom>
            <a:avLst/>
            <a:gdLst/>
            <a:ahLst/>
            <a:cxnLst/>
            <a:rect l="l" t="t" r="r" b="b"/>
            <a:pathLst>
              <a:path w="11280775" h="698500">
                <a:moveTo>
                  <a:pt x="11280648" y="0"/>
                </a:moveTo>
                <a:lnTo>
                  <a:pt x="0" y="0"/>
                </a:lnTo>
                <a:lnTo>
                  <a:pt x="0" y="697991"/>
                </a:lnTo>
                <a:lnTo>
                  <a:pt x="11280648" y="697991"/>
                </a:lnTo>
                <a:lnTo>
                  <a:pt x="11280648" y="0"/>
                </a:lnTo>
                <a:close/>
              </a:path>
            </a:pathLst>
          </a:custGeom>
          <a:solidFill>
            <a:srgbClr val="A000FF"/>
          </a:solidFill>
        </p:spPr>
        <p:txBody>
          <a:bodyPr wrap="square" lIns="0" tIns="0" rIns="0" bIns="0" rtlCol="0"/>
          <a:lstStyle/>
          <a:p>
            <a:endParaRPr dirty="0"/>
          </a:p>
        </p:txBody>
      </p:sp>
      <p:sp>
        <p:nvSpPr>
          <p:cNvPr id="3" name="object 3"/>
          <p:cNvSpPr txBox="1">
            <a:spLocks noGrp="1"/>
          </p:cNvSpPr>
          <p:nvPr>
            <p:ph type="title"/>
          </p:nvPr>
        </p:nvSpPr>
        <p:spPr>
          <a:xfrm>
            <a:off x="440232" y="512775"/>
            <a:ext cx="6451600" cy="391795"/>
          </a:xfrm>
          <a:prstGeom prst="rect">
            <a:avLst/>
          </a:prstGeom>
        </p:spPr>
        <p:txBody>
          <a:bodyPr vert="horz" wrap="square" lIns="0" tIns="12700" rIns="0" bIns="0" rtlCol="0">
            <a:spAutoFit/>
          </a:bodyPr>
          <a:lstStyle/>
          <a:p>
            <a:pPr marL="12700">
              <a:lnSpc>
                <a:spcPct val="100000"/>
              </a:lnSpc>
              <a:spcBef>
                <a:spcPts val="100"/>
              </a:spcBef>
            </a:pPr>
            <a:r>
              <a:rPr sz="2400" dirty="0"/>
              <a:t>Describe</a:t>
            </a:r>
            <a:r>
              <a:rPr sz="2400" spc="-20" dirty="0"/>
              <a:t> </a:t>
            </a:r>
            <a:r>
              <a:rPr sz="2400" spc="-5" dirty="0"/>
              <a:t>the</a:t>
            </a:r>
            <a:r>
              <a:rPr sz="2400" spc="-15" dirty="0"/>
              <a:t> </a:t>
            </a:r>
            <a:r>
              <a:rPr sz="2400" dirty="0"/>
              <a:t>problem</a:t>
            </a:r>
            <a:r>
              <a:rPr sz="2400" spc="-20" dirty="0"/>
              <a:t> </a:t>
            </a:r>
            <a:r>
              <a:rPr sz="2400" spc="-5" dirty="0"/>
              <a:t>statement</a:t>
            </a:r>
            <a:r>
              <a:rPr sz="2400" spc="-15" dirty="0"/>
              <a:t> </a:t>
            </a:r>
            <a:r>
              <a:rPr sz="2400" dirty="0"/>
              <a:t>(200</a:t>
            </a:r>
            <a:r>
              <a:rPr sz="2400" spc="-20" dirty="0"/>
              <a:t> </a:t>
            </a:r>
            <a:r>
              <a:rPr sz="2400" spc="5" dirty="0"/>
              <a:t>words)</a:t>
            </a:r>
            <a:endParaRPr sz="2400" dirty="0"/>
          </a:p>
        </p:txBody>
      </p:sp>
      <p:sp>
        <p:nvSpPr>
          <p:cNvPr id="5" name="TextBox 4">
            <a:extLst>
              <a:ext uri="{FF2B5EF4-FFF2-40B4-BE49-F238E27FC236}">
                <a16:creationId xmlns:a16="http://schemas.microsoft.com/office/drawing/2014/main" id="{462BB128-6712-ED11-C799-CEC67801CA8B}"/>
              </a:ext>
            </a:extLst>
          </p:cNvPr>
          <p:cNvSpPr txBox="1"/>
          <p:nvPr/>
        </p:nvSpPr>
        <p:spPr>
          <a:xfrm>
            <a:off x="229651" y="1081509"/>
            <a:ext cx="11372089" cy="563231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252525"/>
                </a:solidFill>
                <a:effectLst/>
                <a:latin typeface="Arial" panose="020B0604020202020204" pitchFamily="34" charset="0"/>
                <a:cs typeface="Arial" panose="020B0604020202020204" pitchFamily="34" charset="0"/>
              </a:rPr>
              <a:t>The problem of fatal open manholes is a preventable public safety problem that has claimed many lives and poses a significant threat to communities worldwide.</a:t>
            </a:r>
          </a:p>
          <a:p>
            <a:pPr marL="285750" indent="-285750">
              <a:buFont typeface="Arial" panose="020B0604020202020204" pitchFamily="34" charset="0"/>
              <a:buChar char="•"/>
            </a:pPr>
            <a:r>
              <a:rPr lang="en-US" dirty="0">
                <a:solidFill>
                  <a:srgbClr val="252525"/>
                </a:solidFill>
                <a:effectLst/>
                <a:latin typeface="Arial" panose="020B0604020202020204" pitchFamily="34" charset="0"/>
                <a:cs typeface="Arial" panose="020B0604020202020204" pitchFamily="34" charset="0"/>
              </a:rPr>
              <a:t>Open manholes on city streets pose a serious risk to pedestrians and drivers and require immediate attention to ensure public safety.</a:t>
            </a:r>
          </a:p>
          <a:p>
            <a:pPr marL="285750" indent="-285750">
              <a:buFont typeface="Arial" panose="020B0604020202020204" pitchFamily="34" charset="0"/>
              <a:buChar char="•"/>
            </a:pPr>
            <a:r>
              <a:rPr lang="en-US" dirty="0">
                <a:solidFill>
                  <a:srgbClr val="252525"/>
                </a:solidFill>
                <a:effectLst/>
                <a:latin typeface="Arial" panose="020B0604020202020204" pitchFamily="34" charset="0"/>
                <a:cs typeface="Arial" panose="020B0604020202020204" pitchFamily="34" charset="0"/>
              </a:rPr>
              <a:t>Open shafts refer to uncovered or poorly secured openings in the ground, usually located in streets, sidewalks, or other public spaces, designed to provide access to underground infrastructure such as sewers, water lines, or power lines.</a:t>
            </a:r>
            <a:endParaRPr lang="en-US" dirty="0">
              <a:solidFill>
                <a:srgbClr val="252525"/>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rgbClr val="252525"/>
                </a:solidFill>
                <a:effectLst/>
                <a:latin typeface="Arial" panose="020B0604020202020204" pitchFamily="34" charset="0"/>
                <a:cs typeface="Arial" panose="020B0604020202020204" pitchFamily="34" charset="0"/>
              </a:rPr>
              <a:t>This problem occurs when manholes are left open, improperly maintained, or inadequately marked, making them dangerous obstacles for pedestrians, motorists, and cyclists. Individuals can accidentally fall into these openings, resulting in serious injury, death, or long-term disability.</a:t>
            </a:r>
            <a:endParaRPr lang="en-US" dirty="0">
              <a:solidFill>
                <a:srgbClr val="252525"/>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rgbClr val="252525"/>
                </a:solidFill>
                <a:effectLst/>
                <a:latin typeface="Arial" panose="020B0604020202020204" pitchFamily="34" charset="0"/>
                <a:cs typeface="Arial" panose="020B0604020202020204" pitchFamily="34" charset="0"/>
              </a:rPr>
              <a:t>Inherently, the problem arises during rainfall leading to waterlogging.</a:t>
            </a:r>
            <a:r>
              <a:rPr lang="en-US" sz="1800" kern="1200" dirty="0">
                <a:solidFill>
                  <a:srgbClr val="504949">
                    <a:hueOff val="0"/>
                    <a:satOff val="0"/>
                    <a:lumOff val="0"/>
                    <a:alphaOff val="0"/>
                  </a:srgbClr>
                </a:solidFill>
                <a:latin typeface="Arial" panose="020B0604020202020204" pitchFamily="34" charset="0"/>
                <a:cs typeface="Arial" panose="020B0604020202020204" pitchFamily="34" charset="0"/>
              </a:rPr>
              <a:t> Difficulty in locating the blockage during rain pours causing overflow of rainwater on the roads</a:t>
            </a:r>
            <a:r>
              <a:rPr lang="en-US" dirty="0">
                <a:solidFill>
                  <a:srgbClr val="252525"/>
                </a:solidFill>
                <a:effectLst/>
                <a:latin typeface="Arial" panose="020B0604020202020204" pitchFamily="34" charset="0"/>
                <a:cs typeface="Arial" panose="020B0604020202020204" pitchFamily="34" charset="0"/>
              </a:rPr>
              <a:t> </a:t>
            </a:r>
          </a:p>
          <a:p>
            <a:pPr marL="285750" indent="-285750">
              <a:buFont typeface="Arial" panose="020B0604020202020204" pitchFamily="34" charset="0"/>
              <a:buChar char="•"/>
            </a:pPr>
            <a:r>
              <a:rPr lang="en-US" dirty="0">
                <a:solidFill>
                  <a:srgbClr val="252525"/>
                </a:solidFill>
                <a:effectLst/>
                <a:latin typeface="Arial" panose="020B0604020202020204" pitchFamily="34" charset="0"/>
                <a:cs typeface="Arial" panose="020B0604020202020204" pitchFamily="34" charset="0"/>
              </a:rPr>
              <a:t>The consequences of open manholes that cause death are devastating and impact both the victims and their families. These incidents are often the result of improper maintenance, inadequate supervision, or inadequate safety measures.</a:t>
            </a:r>
          </a:p>
          <a:p>
            <a:pPr marL="285750" indent="-285750">
              <a:buFont typeface="Arial" panose="020B0604020202020204" pitchFamily="34" charset="0"/>
              <a:buChar char="•"/>
            </a:pPr>
            <a:r>
              <a:rPr lang="en-US" dirty="0">
                <a:solidFill>
                  <a:srgbClr val="252525"/>
                </a:solidFill>
                <a:effectLst/>
                <a:latin typeface="Arial" panose="020B0604020202020204" pitchFamily="34" charset="0"/>
                <a:cs typeface="Arial" panose="020B0604020202020204" pitchFamily="34" charset="0"/>
              </a:rPr>
              <a:t>Road accidents and deaths from shaft accidents </a:t>
            </a:r>
            <a:r>
              <a:rPr lang="en-US" b="1" dirty="0">
                <a:solidFill>
                  <a:srgbClr val="252525"/>
                </a:solidFill>
                <a:effectLst/>
                <a:latin typeface="Arial" panose="020B0604020202020204" pitchFamily="34" charset="0"/>
                <a:cs typeface="Arial" panose="020B0604020202020204" pitchFamily="34" charset="0"/>
              </a:rPr>
              <a:t>(</a:t>
            </a:r>
            <a:r>
              <a:rPr lang="en-US" b="1" dirty="0">
                <a:latin typeface="Arial" panose="020B0604020202020204" pitchFamily="34" charset="0"/>
                <a:cs typeface="Arial" panose="020B0604020202020204" pitchFamily="34" charset="0"/>
              </a:rPr>
              <a:t>Number of accidents due to the manholes- At least 2 people die every day (5393 since 2015))</a:t>
            </a:r>
            <a:r>
              <a:rPr lang="en-US" b="1" dirty="0">
                <a:solidFill>
                  <a:srgbClr val="252525"/>
                </a:solidFill>
                <a:effectLst/>
                <a:latin typeface="Arial" panose="020B0604020202020204" pitchFamily="34" charset="0"/>
                <a:cs typeface="Arial" panose="020B0604020202020204" pitchFamily="34" charset="0"/>
              </a:rPr>
              <a:t> </a:t>
            </a:r>
            <a:r>
              <a:rPr lang="en-US" dirty="0">
                <a:solidFill>
                  <a:srgbClr val="252525"/>
                </a:solidFill>
                <a:effectLst/>
                <a:latin typeface="Arial" panose="020B0604020202020204" pitchFamily="34" charset="0"/>
                <a:cs typeface="Arial" panose="020B0604020202020204" pitchFamily="34" charset="0"/>
              </a:rPr>
              <a:t>are often caused by missing manholes, improper covering, partial covering, and damaged manhole covers.</a:t>
            </a:r>
          </a:p>
          <a:p>
            <a:pPr marL="285750" indent="-285750">
              <a:buFont typeface="Arial" panose="020B0604020202020204" pitchFamily="34" charset="0"/>
              <a:buChar char="•"/>
            </a:pPr>
            <a:r>
              <a:rPr lang="en-US" dirty="0">
                <a:solidFill>
                  <a:srgbClr val="252525"/>
                </a:solidFill>
                <a:effectLst/>
                <a:latin typeface="Arial" panose="020B0604020202020204" pitchFamily="34" charset="0"/>
                <a:cs typeface="Arial" panose="020B0604020202020204" pitchFamily="34" charset="0"/>
              </a:rPr>
              <a:t>Open manholes causing death </a:t>
            </a:r>
            <a:r>
              <a:rPr lang="en-US" dirty="0">
                <a:solidFill>
                  <a:srgbClr val="252525"/>
                </a:solidFill>
                <a:latin typeface="Arial" panose="020B0604020202020204" pitchFamily="34" charset="0"/>
                <a:cs typeface="Arial" panose="020B0604020202020204" pitchFamily="34" charset="0"/>
              </a:rPr>
              <a:t>are</a:t>
            </a:r>
            <a:r>
              <a:rPr lang="en-US" dirty="0">
                <a:solidFill>
                  <a:srgbClr val="252525"/>
                </a:solidFill>
                <a:effectLst/>
                <a:latin typeface="Arial" panose="020B0604020202020204" pitchFamily="34" charset="0"/>
                <a:cs typeface="Arial" panose="020B0604020202020204" pitchFamily="34" charset="0"/>
              </a:rPr>
              <a:t> a severe problem. When these holes in the ground are left uncovered or unmarked, people can fall and be injured or killed.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B374919F-AC2D-6876-9CB7-C05FC59BB66A}"/>
              </a:ext>
            </a:extLst>
          </p:cNvPr>
          <p:cNvGraphicFramePr>
            <a:graphicFrameLocks noGrp="1"/>
          </p:cNvGraphicFramePr>
          <p:nvPr>
            <p:extLst>
              <p:ext uri="{D42A27DB-BD31-4B8C-83A1-F6EECF244321}">
                <p14:modId xmlns:p14="http://schemas.microsoft.com/office/powerpoint/2010/main" val="1686489950"/>
              </p:ext>
            </p:extLst>
          </p:nvPr>
        </p:nvGraphicFramePr>
        <p:xfrm>
          <a:off x="1011045" y="1437579"/>
          <a:ext cx="10136862" cy="4835197"/>
        </p:xfrm>
        <a:graphic>
          <a:graphicData uri="http://schemas.openxmlformats.org/drawingml/2006/table">
            <a:tbl>
              <a:tblPr>
                <a:tableStyleId>{775DCB02-9BB8-47FD-8907-85C794F793BA}</a:tableStyleId>
              </a:tblPr>
              <a:tblGrid>
                <a:gridCol w="4382681">
                  <a:extLst>
                    <a:ext uri="{9D8B030D-6E8A-4147-A177-3AD203B41FA5}">
                      <a16:colId xmlns:a16="http://schemas.microsoft.com/office/drawing/2014/main" val="145670130"/>
                    </a:ext>
                  </a:extLst>
                </a:gridCol>
                <a:gridCol w="5754181">
                  <a:extLst>
                    <a:ext uri="{9D8B030D-6E8A-4147-A177-3AD203B41FA5}">
                      <a16:colId xmlns:a16="http://schemas.microsoft.com/office/drawing/2014/main" val="2573788496"/>
                    </a:ext>
                  </a:extLst>
                </a:gridCol>
              </a:tblGrid>
              <a:tr h="474143">
                <a:tc>
                  <a:txBody>
                    <a:bodyPr/>
                    <a:lstStyle/>
                    <a:p>
                      <a:pPr marL="0" marR="0" lvl="0" indent="0" algn="ctr" rtl="0">
                        <a:lnSpc>
                          <a:spcPct val="100000"/>
                        </a:lnSpc>
                        <a:spcBef>
                          <a:spcPts val="0"/>
                        </a:spcBef>
                        <a:spcAft>
                          <a:spcPts val="0"/>
                        </a:spcAft>
                        <a:buFont typeface="Arial" panose="020B0604020202020204" pitchFamily="34" charset="0"/>
                        <a:buNone/>
                      </a:pPr>
                      <a:r>
                        <a:rPr lang="en-US" sz="1800" b="1" dirty="0">
                          <a:latin typeface="Arial" panose="020B0604020202020204" pitchFamily="34" charset="0"/>
                          <a:cs typeface="Arial" panose="020B0604020202020204" pitchFamily="34" charset="0"/>
                        </a:rPr>
                        <a:t>PROBLEM </a:t>
                      </a:r>
                      <a:endParaRPr sz="1800" b="1" dirty="0">
                        <a:latin typeface="Arial" panose="020B0604020202020204" pitchFamily="34" charset="0"/>
                        <a:cs typeface="Arial" panose="020B0604020202020204" pitchFamily="34" charset="0"/>
                      </a:endParaRPr>
                    </a:p>
                  </a:txBody>
                  <a:tcPr marL="28133" marR="28133" marT="18756" marB="18756" anchor="ctr"/>
                </a:tc>
                <a:tc>
                  <a:txBody>
                    <a:bodyPr/>
                    <a:lstStyle/>
                    <a:p>
                      <a:pPr marL="0" marR="0" lvl="0" indent="0" algn="ctr" rtl="0">
                        <a:lnSpc>
                          <a:spcPct val="100000"/>
                        </a:lnSpc>
                        <a:spcBef>
                          <a:spcPts val="0"/>
                        </a:spcBef>
                        <a:spcAft>
                          <a:spcPts val="0"/>
                        </a:spcAft>
                        <a:buFont typeface="Arial" panose="020B0604020202020204" pitchFamily="34" charset="0"/>
                        <a:buNone/>
                      </a:pPr>
                      <a:r>
                        <a:rPr lang="en-US" sz="1800" b="1" dirty="0">
                          <a:latin typeface="Arial" panose="020B0604020202020204" pitchFamily="34" charset="0"/>
                          <a:cs typeface="Arial" panose="020B0604020202020204" pitchFamily="34" charset="0"/>
                        </a:rPr>
                        <a:t>SOLUTION</a:t>
                      </a:r>
                      <a:endParaRPr sz="1800" b="1" dirty="0">
                        <a:latin typeface="Arial" panose="020B0604020202020204" pitchFamily="34" charset="0"/>
                        <a:cs typeface="Arial" panose="020B0604020202020204" pitchFamily="34" charset="0"/>
                      </a:endParaRPr>
                    </a:p>
                  </a:txBody>
                  <a:tcPr marL="28133" marR="28133" marT="18756" marB="18756" anchor="ctr"/>
                </a:tc>
                <a:extLst>
                  <a:ext uri="{0D108BD9-81ED-4DB2-BD59-A6C34878D82A}">
                    <a16:rowId xmlns:a16="http://schemas.microsoft.com/office/drawing/2014/main" val="3099461401"/>
                  </a:ext>
                </a:extLst>
              </a:tr>
              <a:tr h="474143">
                <a:tc>
                  <a:txBody>
                    <a:bodyPr/>
                    <a:lstStyle/>
                    <a:p>
                      <a:pPr marL="342900" marR="0" lvl="0" indent="-342900" algn="l" rtl="0">
                        <a:lnSpc>
                          <a:spcPct val="100000"/>
                        </a:lnSpc>
                        <a:spcBef>
                          <a:spcPts val="0"/>
                        </a:spcBef>
                        <a:spcAft>
                          <a:spcPts val="0"/>
                        </a:spcAft>
                        <a:buFont typeface="Arial" panose="020B0604020202020204" pitchFamily="34" charset="0"/>
                        <a:buChar char="•"/>
                      </a:pPr>
                      <a:r>
                        <a:rPr lang="en-US" sz="1800" dirty="0">
                          <a:latin typeface="Arial" panose="020B0604020202020204" pitchFamily="34" charset="0"/>
                          <a:cs typeface="Arial" panose="020B0604020202020204" pitchFamily="34" charset="0"/>
                        </a:rPr>
                        <a:t>Missing manhole covers</a:t>
                      </a:r>
                      <a:endParaRPr sz="1800" dirty="0">
                        <a:latin typeface="Arial" panose="020B0604020202020204" pitchFamily="34" charset="0"/>
                        <a:cs typeface="Arial" panose="020B0604020202020204" pitchFamily="34" charset="0"/>
                      </a:endParaRPr>
                    </a:p>
                  </a:txBody>
                  <a:tcPr marL="28133" marR="28133" marT="18756" marB="18756" anchor="ctr"/>
                </a:tc>
                <a:tc>
                  <a:txBody>
                    <a:bodyPr/>
                    <a:lstStyle/>
                    <a:p>
                      <a:pPr marL="342900" marR="0" lvl="0" indent="-342900" algn="l" rtl="0">
                        <a:lnSpc>
                          <a:spcPct val="100000"/>
                        </a:lnSpc>
                        <a:spcBef>
                          <a:spcPts val="0"/>
                        </a:spcBef>
                        <a:spcAft>
                          <a:spcPts val="0"/>
                        </a:spcAft>
                        <a:buFont typeface="Arial" panose="020B0604020202020204" pitchFamily="34" charset="0"/>
                        <a:buChar char="•"/>
                      </a:pPr>
                      <a:r>
                        <a:rPr lang="en-US" sz="1800" dirty="0">
                          <a:latin typeface="Arial" panose="020B0604020202020204" pitchFamily="34" charset="0"/>
                          <a:cs typeface="Arial" panose="020B0604020202020204" pitchFamily="34" charset="0"/>
                        </a:rPr>
                        <a:t>IoT-based detector (vibration detector)</a:t>
                      </a:r>
                      <a:endParaRPr sz="1800" dirty="0">
                        <a:latin typeface="Arial" panose="020B0604020202020204" pitchFamily="34" charset="0"/>
                        <a:cs typeface="Arial" panose="020B0604020202020204" pitchFamily="34" charset="0"/>
                      </a:endParaRPr>
                    </a:p>
                  </a:txBody>
                  <a:tcPr marL="28133" marR="28133" marT="18756" marB="18756" anchor="ctr"/>
                </a:tc>
                <a:extLst>
                  <a:ext uri="{0D108BD9-81ED-4DB2-BD59-A6C34878D82A}">
                    <a16:rowId xmlns:a16="http://schemas.microsoft.com/office/drawing/2014/main" val="526985986"/>
                  </a:ext>
                </a:extLst>
              </a:tr>
              <a:tr h="950208">
                <a:tc>
                  <a:txBody>
                    <a:bodyPr/>
                    <a:lstStyle/>
                    <a:p>
                      <a:pPr marL="342900" marR="0" lvl="0" indent="-342900" algn="l" rtl="0">
                        <a:lnSpc>
                          <a:spcPct val="100000"/>
                        </a:lnSpc>
                        <a:spcBef>
                          <a:spcPts val="0"/>
                        </a:spcBef>
                        <a:spcAft>
                          <a:spcPts val="0"/>
                        </a:spcAft>
                        <a:buFont typeface="Arial" panose="020B0604020202020204" pitchFamily="34" charset="0"/>
                        <a:buChar char="•"/>
                      </a:pPr>
                      <a:r>
                        <a:rPr lang="en-US" sz="1800" dirty="0">
                          <a:latin typeface="Arial" panose="020B0604020202020204" pitchFamily="34" charset="0"/>
                          <a:cs typeface="Arial" panose="020B0604020202020204" pitchFamily="34" charset="0"/>
                        </a:rPr>
                        <a:t>Broken and partial manhole cover</a:t>
                      </a:r>
                      <a:endParaRPr sz="1800" dirty="0">
                        <a:latin typeface="Arial" panose="020B0604020202020204" pitchFamily="34" charset="0"/>
                        <a:cs typeface="Arial" panose="020B0604020202020204" pitchFamily="34" charset="0"/>
                      </a:endParaRPr>
                    </a:p>
                  </a:txBody>
                  <a:tcPr marL="28133" marR="28133" marT="18756" marB="18756" anchor="ctr"/>
                </a:tc>
                <a:tc>
                  <a:txBody>
                    <a:bodyPr/>
                    <a:lstStyle/>
                    <a:p>
                      <a:pPr marL="342900" marR="0" lvl="0" indent="-342900" algn="l" rtl="0">
                        <a:lnSpc>
                          <a:spcPct val="100000"/>
                        </a:lnSpc>
                        <a:spcBef>
                          <a:spcPts val="0"/>
                        </a:spcBef>
                        <a:spcAft>
                          <a:spcPts val="0"/>
                        </a:spcAft>
                        <a:buClr>
                          <a:srgbClr val="000000"/>
                        </a:buClr>
                        <a:buSzPts val="1400"/>
                        <a:buFont typeface="Arial" panose="020B0604020202020204" pitchFamily="34" charset="0"/>
                        <a:buChar char="•"/>
                      </a:pPr>
                      <a:r>
                        <a:rPr lang="en-US" sz="1800" dirty="0">
                          <a:latin typeface="Arial" panose="020B0604020202020204" pitchFamily="34" charset="0"/>
                          <a:cs typeface="Arial" panose="020B0604020202020204" pitchFamily="34" charset="0"/>
                        </a:rPr>
                        <a:t>Alarm management system that sends signals  to the sewage board</a:t>
                      </a:r>
                      <a:endParaRPr sz="1800" dirty="0">
                        <a:latin typeface="Arial" panose="020B0604020202020204" pitchFamily="34" charset="0"/>
                        <a:cs typeface="Arial" panose="020B0604020202020204" pitchFamily="34" charset="0"/>
                      </a:endParaRPr>
                    </a:p>
                  </a:txBody>
                  <a:tcPr marL="28133" marR="28133" marT="18756" marB="18756" anchor="ctr"/>
                </a:tc>
                <a:extLst>
                  <a:ext uri="{0D108BD9-81ED-4DB2-BD59-A6C34878D82A}">
                    <a16:rowId xmlns:a16="http://schemas.microsoft.com/office/drawing/2014/main" val="2940358045"/>
                  </a:ext>
                </a:extLst>
              </a:tr>
              <a:tr h="534080">
                <a:tc>
                  <a:txBody>
                    <a:bodyPr/>
                    <a:lstStyle/>
                    <a:p>
                      <a:pPr marL="342900" marR="0" lvl="0" indent="-342900" algn="l" rtl="0">
                        <a:lnSpc>
                          <a:spcPct val="100000"/>
                        </a:lnSpc>
                        <a:spcBef>
                          <a:spcPts val="0"/>
                        </a:spcBef>
                        <a:spcAft>
                          <a:spcPts val="0"/>
                        </a:spcAft>
                        <a:buFont typeface="Arial" panose="020B0604020202020204" pitchFamily="34" charset="0"/>
                        <a:buChar char="•"/>
                      </a:pPr>
                      <a:r>
                        <a:rPr lang="en-US" sz="1800" dirty="0">
                          <a:latin typeface="Arial" panose="020B0604020202020204" pitchFamily="34" charset="0"/>
                          <a:cs typeface="Arial" panose="020B0604020202020204" pitchFamily="34" charset="0"/>
                        </a:rPr>
                        <a:t>Lack of visibility </a:t>
                      </a:r>
                      <a:endParaRPr sz="1800" dirty="0">
                        <a:latin typeface="Arial" panose="020B0604020202020204" pitchFamily="34" charset="0"/>
                        <a:cs typeface="Arial" panose="020B0604020202020204" pitchFamily="34" charset="0"/>
                      </a:endParaRPr>
                    </a:p>
                  </a:txBody>
                  <a:tcPr marL="28133" marR="28133" marT="18756" marB="18756" anchor="ctr"/>
                </a:tc>
                <a:tc>
                  <a:txBody>
                    <a:bodyPr/>
                    <a:lstStyle/>
                    <a:p>
                      <a:pPr marL="342900" marR="0" lvl="0" indent="-342900" algn="l" rtl="0">
                        <a:lnSpc>
                          <a:spcPct val="100000"/>
                        </a:lnSpc>
                        <a:spcBef>
                          <a:spcPts val="0"/>
                        </a:spcBef>
                        <a:spcAft>
                          <a:spcPts val="0"/>
                        </a:spcAft>
                        <a:buFont typeface="Arial" panose="020B0604020202020204" pitchFamily="34" charset="0"/>
                        <a:buChar char="•"/>
                      </a:pPr>
                      <a:r>
                        <a:rPr lang="en-US" sz="1800" dirty="0">
                          <a:latin typeface="Arial" panose="020B0604020202020204" pitchFamily="34" charset="0"/>
                          <a:cs typeface="Arial" panose="020B0604020202020204" pitchFamily="34" charset="0"/>
                        </a:rPr>
                        <a:t>Alert system through light signal</a:t>
                      </a:r>
                      <a:endParaRPr sz="1800" dirty="0">
                        <a:latin typeface="Arial" panose="020B0604020202020204" pitchFamily="34" charset="0"/>
                        <a:cs typeface="Arial" panose="020B0604020202020204" pitchFamily="34" charset="0"/>
                      </a:endParaRPr>
                    </a:p>
                  </a:txBody>
                  <a:tcPr marL="28133" marR="28133" marT="18756" marB="18756" anchor="ctr"/>
                </a:tc>
                <a:extLst>
                  <a:ext uri="{0D108BD9-81ED-4DB2-BD59-A6C34878D82A}">
                    <a16:rowId xmlns:a16="http://schemas.microsoft.com/office/drawing/2014/main" val="1378516766"/>
                  </a:ext>
                </a:extLst>
              </a:tr>
              <a:tr h="621395">
                <a:tc>
                  <a:txBody>
                    <a:bodyPr/>
                    <a:lstStyle/>
                    <a:p>
                      <a:pPr marL="342900" marR="0" lvl="0" indent="-342900" algn="l" rtl="0">
                        <a:lnSpc>
                          <a:spcPct val="100000"/>
                        </a:lnSpc>
                        <a:spcBef>
                          <a:spcPts val="0"/>
                        </a:spcBef>
                        <a:spcAft>
                          <a:spcPts val="0"/>
                        </a:spcAft>
                        <a:buFont typeface="Arial" panose="020B0604020202020204" pitchFamily="34" charset="0"/>
                        <a:buChar char="•"/>
                      </a:pPr>
                      <a:r>
                        <a:rPr lang="en-US" sz="1800" dirty="0">
                          <a:latin typeface="Arial" panose="020B0604020202020204" pitchFamily="34" charset="0"/>
                          <a:cs typeface="Arial" panose="020B0604020202020204" pitchFamily="34" charset="0"/>
                        </a:rPr>
                        <a:t>Manhole Mishap</a:t>
                      </a:r>
                      <a:endParaRPr sz="1800" dirty="0">
                        <a:latin typeface="Arial" panose="020B0604020202020204" pitchFamily="34" charset="0"/>
                        <a:cs typeface="Arial" panose="020B0604020202020204" pitchFamily="34" charset="0"/>
                      </a:endParaRPr>
                    </a:p>
                  </a:txBody>
                  <a:tcPr marL="28133" marR="28133" marT="18756" marB="18756" anchor="ctr"/>
                </a:tc>
                <a:tc>
                  <a:txBody>
                    <a:bodyPr/>
                    <a:lstStyle/>
                    <a:p>
                      <a:pPr marL="342900" marR="0" lvl="0" indent="-342900" algn="l" rtl="0">
                        <a:lnSpc>
                          <a:spcPct val="100000"/>
                        </a:lnSpc>
                        <a:spcBef>
                          <a:spcPts val="0"/>
                        </a:spcBef>
                        <a:spcAft>
                          <a:spcPts val="0"/>
                        </a:spcAft>
                        <a:buFont typeface="Arial" panose="020B0604020202020204" pitchFamily="34" charset="0"/>
                        <a:buChar char="•"/>
                      </a:pPr>
                      <a:r>
                        <a:rPr lang="en-US" sz="1800" dirty="0">
                          <a:latin typeface="Arial" panose="020B0604020202020204" pitchFamily="34" charset="0"/>
                          <a:cs typeface="Arial" panose="020B0604020202020204" pitchFamily="34" charset="0"/>
                        </a:rPr>
                        <a:t>Notifications through the app</a:t>
                      </a:r>
                      <a:endParaRPr sz="1800" dirty="0">
                        <a:latin typeface="Arial" panose="020B0604020202020204" pitchFamily="34" charset="0"/>
                        <a:cs typeface="Arial" panose="020B0604020202020204" pitchFamily="34" charset="0"/>
                      </a:endParaRPr>
                    </a:p>
                  </a:txBody>
                  <a:tcPr marL="28133" marR="28133" marT="18756" marB="18756" anchor="ctr"/>
                </a:tc>
                <a:extLst>
                  <a:ext uri="{0D108BD9-81ED-4DB2-BD59-A6C34878D82A}">
                    <a16:rowId xmlns:a16="http://schemas.microsoft.com/office/drawing/2014/main" val="1779770541"/>
                  </a:ext>
                </a:extLst>
              </a:tr>
              <a:tr h="751165">
                <a:tc>
                  <a:txBody>
                    <a:bodyPr/>
                    <a:lstStyle/>
                    <a:p>
                      <a:pPr marL="342900" marR="0" lvl="0" indent="-342900" algn="l" rtl="0">
                        <a:lnSpc>
                          <a:spcPct val="100000"/>
                        </a:lnSpc>
                        <a:spcBef>
                          <a:spcPts val="0"/>
                        </a:spcBef>
                        <a:spcAft>
                          <a:spcPts val="0"/>
                        </a:spcAft>
                        <a:buFont typeface="Arial" panose="020B0604020202020204" pitchFamily="34" charset="0"/>
                        <a:buChar char="•"/>
                      </a:pPr>
                      <a:r>
                        <a:rPr lang="en-US" sz="1800" dirty="0">
                          <a:latin typeface="Arial" panose="020B0604020202020204" pitchFamily="34" charset="0"/>
                          <a:cs typeface="Arial" panose="020B0604020202020204" pitchFamily="34" charset="0"/>
                        </a:rPr>
                        <a:t>Open manholes</a:t>
                      </a:r>
                      <a:endParaRPr sz="1800" dirty="0">
                        <a:latin typeface="Arial" panose="020B0604020202020204" pitchFamily="34" charset="0"/>
                        <a:cs typeface="Arial" panose="020B0604020202020204" pitchFamily="34" charset="0"/>
                      </a:endParaRPr>
                    </a:p>
                  </a:txBody>
                  <a:tcPr marL="28133" marR="28133" marT="18756" marB="18756" anchor="ctr"/>
                </a:tc>
                <a:tc>
                  <a:txBody>
                    <a:bodyPr/>
                    <a:lstStyle/>
                    <a:p>
                      <a:pPr marL="342900" marR="0" lvl="0" indent="-342900" algn="l" rtl="0">
                        <a:lnSpc>
                          <a:spcPct val="100000"/>
                        </a:lnSpc>
                        <a:spcBef>
                          <a:spcPts val="0"/>
                        </a:spcBef>
                        <a:spcAft>
                          <a:spcPts val="0"/>
                        </a:spcAft>
                        <a:buFont typeface="Arial" panose="020B0604020202020204" pitchFamily="34" charset="0"/>
                        <a:buChar char="•"/>
                      </a:pPr>
                      <a:r>
                        <a:rPr lang="en-US" sz="1800" dirty="0">
                          <a:latin typeface="Arial" panose="020B0604020202020204" pitchFamily="34" charset="0"/>
                          <a:cs typeface="Arial" panose="020B0604020202020204" pitchFamily="34" charset="0"/>
                        </a:rPr>
                        <a:t>Temporary manhole coverage</a:t>
                      </a:r>
                      <a:endParaRPr sz="1800" dirty="0">
                        <a:latin typeface="Arial" panose="020B0604020202020204" pitchFamily="34" charset="0"/>
                        <a:cs typeface="Arial" panose="020B0604020202020204" pitchFamily="34" charset="0"/>
                      </a:endParaRPr>
                    </a:p>
                  </a:txBody>
                  <a:tcPr marL="28133" marR="28133" marT="18756" marB="18756" anchor="ctr"/>
                </a:tc>
                <a:extLst>
                  <a:ext uri="{0D108BD9-81ED-4DB2-BD59-A6C34878D82A}">
                    <a16:rowId xmlns:a16="http://schemas.microsoft.com/office/drawing/2014/main" val="755488033"/>
                  </a:ext>
                </a:extLst>
              </a:tr>
              <a:tr h="1030063">
                <a:tc>
                  <a:txBody>
                    <a:bodyPr/>
                    <a:lstStyle/>
                    <a:p>
                      <a:pPr marL="342900" marR="0" lvl="0" indent="-342900" algn="l" defTabSz="914400" rtl="0" eaLnBrk="1" latinLnBrk="0" hangingPunct="1">
                        <a:lnSpc>
                          <a:spcPct val="100000"/>
                        </a:lnSpc>
                        <a:spcBef>
                          <a:spcPts val="0"/>
                        </a:spcBef>
                        <a:spcAft>
                          <a:spcPts val="0"/>
                        </a:spcAft>
                        <a:buFont typeface="Arial" panose="020B0604020202020204" pitchFamily="34" charset="0"/>
                        <a:buChar char="•"/>
                      </a:pPr>
                      <a:r>
                        <a:rPr lang="en-US" sz="1800" kern="1200" dirty="0">
                          <a:solidFill>
                            <a:schemeClr val="tx1"/>
                          </a:solidFill>
                          <a:latin typeface="Arial" panose="020B0604020202020204" pitchFamily="34" charset="0"/>
                          <a:cs typeface="Arial" panose="020B0604020202020204" pitchFamily="34" charset="0"/>
                          <a:sym typeface="Arial"/>
                        </a:rPr>
                        <a:t>Difficulty in locating the blockage during rain pours </a:t>
                      </a:r>
                      <a:endParaRPr sz="1800" kern="1200" dirty="0">
                        <a:solidFill>
                          <a:schemeClr val="tx1"/>
                        </a:solidFill>
                        <a:latin typeface="Arial" panose="020B0604020202020204" pitchFamily="34" charset="0"/>
                        <a:ea typeface="+mn-ea"/>
                        <a:cs typeface="Arial" panose="020B0604020202020204" pitchFamily="34" charset="0"/>
                        <a:sym typeface="Arial"/>
                      </a:endParaRPr>
                    </a:p>
                  </a:txBody>
                  <a:tcPr marL="28133" marR="28133" marT="18756" marB="18756" anchor="ctr"/>
                </a:tc>
                <a:tc>
                  <a:txBody>
                    <a:bodyPr/>
                    <a:lstStyle/>
                    <a:p>
                      <a:pPr marL="342900" marR="0" lvl="0" indent="-342900" algn="l" rtl="0">
                        <a:lnSpc>
                          <a:spcPct val="100000"/>
                        </a:lnSpc>
                        <a:spcBef>
                          <a:spcPts val="0"/>
                        </a:spcBef>
                        <a:spcAft>
                          <a:spcPts val="0"/>
                        </a:spcAft>
                        <a:buClr>
                          <a:srgbClr val="000000"/>
                        </a:buClr>
                        <a:buSzPts val="1400"/>
                        <a:buFont typeface="Arial" panose="020B0604020202020204" pitchFamily="34" charset="0"/>
                        <a:buChar char="•"/>
                      </a:pPr>
                      <a:r>
                        <a:rPr lang="en-US" sz="1800" dirty="0">
                          <a:latin typeface="Arial" panose="020B0604020202020204" pitchFamily="34" charset="0"/>
                          <a:cs typeface="Arial" panose="020B0604020202020204" pitchFamily="34" charset="0"/>
                        </a:rPr>
                        <a:t>Water Level Detection to prevent drainage overflow</a:t>
                      </a:r>
                      <a:endParaRPr sz="1800" dirty="0">
                        <a:latin typeface="Arial" panose="020B0604020202020204" pitchFamily="34" charset="0"/>
                        <a:cs typeface="Arial" panose="020B0604020202020204" pitchFamily="34" charset="0"/>
                      </a:endParaRPr>
                    </a:p>
                  </a:txBody>
                  <a:tcPr marL="28133" marR="28133" marT="18756" marB="18756" anchor="ctr"/>
                </a:tc>
                <a:extLst>
                  <a:ext uri="{0D108BD9-81ED-4DB2-BD59-A6C34878D82A}">
                    <a16:rowId xmlns:a16="http://schemas.microsoft.com/office/drawing/2014/main" val="1838012255"/>
                  </a:ext>
                </a:extLst>
              </a:tr>
            </a:tbl>
          </a:graphicData>
        </a:graphic>
      </p:graphicFrame>
      <p:sp>
        <p:nvSpPr>
          <p:cNvPr id="3" name="object 2">
            <a:extLst>
              <a:ext uri="{FF2B5EF4-FFF2-40B4-BE49-F238E27FC236}">
                <a16:creationId xmlns:a16="http://schemas.microsoft.com/office/drawing/2014/main" id="{6719AF25-627E-26D3-8D9E-C747CB6DEAC3}"/>
              </a:ext>
            </a:extLst>
          </p:cNvPr>
          <p:cNvSpPr/>
          <p:nvPr/>
        </p:nvSpPr>
        <p:spPr>
          <a:xfrm>
            <a:off x="439088" y="457200"/>
            <a:ext cx="11280775" cy="698500"/>
          </a:xfrm>
          <a:custGeom>
            <a:avLst/>
            <a:gdLst/>
            <a:ahLst/>
            <a:cxnLst/>
            <a:rect l="l" t="t" r="r" b="b"/>
            <a:pathLst>
              <a:path w="11280775" h="698500">
                <a:moveTo>
                  <a:pt x="11280648" y="0"/>
                </a:moveTo>
                <a:lnTo>
                  <a:pt x="0" y="0"/>
                </a:lnTo>
                <a:lnTo>
                  <a:pt x="0" y="697991"/>
                </a:lnTo>
                <a:lnTo>
                  <a:pt x="11280648" y="697991"/>
                </a:lnTo>
                <a:lnTo>
                  <a:pt x="11280648" y="0"/>
                </a:lnTo>
                <a:close/>
              </a:path>
            </a:pathLst>
          </a:custGeom>
          <a:solidFill>
            <a:srgbClr val="A000FF"/>
          </a:solidFill>
        </p:spPr>
        <p:txBody>
          <a:bodyPr wrap="square" lIns="0" tIns="0" rIns="0" bIns="0" rtlCol="0"/>
          <a:lstStyle/>
          <a:p>
            <a:r>
              <a:rPr lang="en-GB" sz="2400" b="1" dirty="0">
                <a:solidFill>
                  <a:schemeClr val="bg1"/>
                </a:solidFill>
                <a:latin typeface="Arial" panose="020B0604020202020204" pitchFamily="34" charset="0"/>
                <a:cs typeface="Arial" panose="020B0604020202020204" pitchFamily="34" charset="0"/>
                <a:sym typeface="Arial"/>
              </a:rPr>
              <a:t> Solution Details</a:t>
            </a:r>
          </a:p>
          <a:p>
            <a:endParaRPr lang="en-GB" sz="2400" b="1" dirty="0">
              <a:solidFill>
                <a:schemeClr val="bg1"/>
              </a:solidFill>
              <a:latin typeface="Arial" panose="020B0604020202020204" pitchFamily="34" charset="0"/>
              <a:cs typeface="Arial" panose="020B0604020202020204" pitchFamily="34" charset="0"/>
              <a:sym typeface="Arial"/>
            </a:endParaRPr>
          </a:p>
          <a:p>
            <a:endParaRPr sz="2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81241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1375" y="341375"/>
            <a:ext cx="11283950" cy="591820"/>
          </a:xfrm>
          <a:prstGeom prst="rect">
            <a:avLst/>
          </a:prstGeom>
          <a:solidFill>
            <a:srgbClr val="A000FF"/>
          </a:solidFill>
        </p:spPr>
        <p:txBody>
          <a:bodyPr vert="horz" wrap="square" lIns="0" tIns="86360" rIns="0" bIns="0" rtlCol="0">
            <a:spAutoFit/>
          </a:bodyPr>
          <a:lstStyle/>
          <a:p>
            <a:pPr marL="90805">
              <a:lnSpc>
                <a:spcPct val="100000"/>
              </a:lnSpc>
              <a:spcBef>
                <a:spcPts val="680"/>
              </a:spcBef>
            </a:pPr>
            <a:r>
              <a:rPr sz="2400" dirty="0"/>
              <a:t>Proposed</a:t>
            </a:r>
            <a:r>
              <a:rPr sz="2400" spc="-25" dirty="0"/>
              <a:t> </a:t>
            </a:r>
            <a:r>
              <a:rPr sz="2400" spc="-5" dirty="0"/>
              <a:t>solution</a:t>
            </a:r>
            <a:r>
              <a:rPr sz="2400" spc="-50" dirty="0"/>
              <a:t> </a:t>
            </a:r>
            <a:r>
              <a:rPr sz="2400" dirty="0"/>
              <a:t>/</a:t>
            </a:r>
            <a:r>
              <a:rPr sz="2400" spc="-20" dirty="0"/>
              <a:t> your</a:t>
            </a:r>
            <a:r>
              <a:rPr sz="2400" spc="75" dirty="0"/>
              <a:t> </a:t>
            </a:r>
            <a:r>
              <a:rPr sz="2400" dirty="0"/>
              <a:t>big</a:t>
            </a:r>
            <a:r>
              <a:rPr sz="2400" spc="-25" dirty="0"/>
              <a:t> </a:t>
            </a:r>
            <a:r>
              <a:rPr sz="2400" dirty="0"/>
              <a:t>Idea</a:t>
            </a:r>
            <a:r>
              <a:rPr sz="2400" spc="-35" dirty="0"/>
              <a:t> </a:t>
            </a:r>
            <a:r>
              <a:rPr sz="2400" spc="-5" dirty="0"/>
              <a:t>(200</a:t>
            </a:r>
            <a:r>
              <a:rPr sz="2400" spc="-15" dirty="0"/>
              <a:t> </a:t>
            </a:r>
            <a:r>
              <a:rPr sz="2400" spc="5" dirty="0"/>
              <a:t>words)</a:t>
            </a:r>
            <a:endParaRPr sz="2400" dirty="0"/>
          </a:p>
        </p:txBody>
      </p:sp>
      <p:sp>
        <p:nvSpPr>
          <p:cNvPr id="7" name="TextBox 6">
            <a:extLst>
              <a:ext uri="{FF2B5EF4-FFF2-40B4-BE49-F238E27FC236}">
                <a16:creationId xmlns:a16="http://schemas.microsoft.com/office/drawing/2014/main" id="{5AAD3B9A-0478-16FD-2F65-9CF220AEAF7A}"/>
              </a:ext>
            </a:extLst>
          </p:cNvPr>
          <p:cNvSpPr txBox="1"/>
          <p:nvPr/>
        </p:nvSpPr>
        <p:spPr>
          <a:xfrm>
            <a:off x="316991" y="1295400"/>
            <a:ext cx="11752303" cy="5078313"/>
          </a:xfrm>
          <a:prstGeom prst="rect">
            <a:avLst/>
          </a:prstGeom>
          <a:noFill/>
        </p:spPr>
        <p:txBody>
          <a:bodyPr wrap="square" rtlCol="0">
            <a:spAutoFit/>
          </a:bodyPr>
          <a:lstStyle/>
          <a:p>
            <a:r>
              <a:rPr lang="en-US" i="0" dirty="0">
                <a:solidFill>
                  <a:srgbClr val="000000"/>
                </a:solidFill>
                <a:effectLst/>
                <a:latin typeface="Arial" panose="020B0604020202020204" pitchFamily="34" charset="0"/>
                <a:cs typeface="Arial" panose="020B0604020202020204" pitchFamily="34" charset="0"/>
              </a:rPr>
              <a:t>This</a:t>
            </a:r>
            <a:r>
              <a:rPr lang="en-US" b="0" i="0" dirty="0">
                <a:solidFill>
                  <a:srgbClr val="000000"/>
                </a:solidFill>
                <a:effectLst/>
                <a:latin typeface="Arial" panose="020B0604020202020204" pitchFamily="34" charset="0"/>
                <a:cs typeface="Arial" panose="020B0604020202020204" pitchFamily="34" charset="0"/>
              </a:rPr>
              <a:t> solution is an </a:t>
            </a:r>
            <a:r>
              <a:rPr lang="en-US" b="1" i="0" dirty="0">
                <a:solidFill>
                  <a:srgbClr val="000000"/>
                </a:solidFill>
                <a:effectLst/>
                <a:latin typeface="Arial" panose="020B0604020202020204" pitchFamily="34" charset="0"/>
                <a:cs typeface="Arial" panose="020B0604020202020204" pitchFamily="34" charset="0"/>
              </a:rPr>
              <a:t>IoT</a:t>
            </a:r>
            <a:r>
              <a:rPr lang="en-US" b="0" i="0" dirty="0">
                <a:solidFill>
                  <a:srgbClr val="000000"/>
                </a:solidFill>
                <a:effectLst/>
                <a:latin typeface="Arial" panose="020B0604020202020204" pitchFamily="34" charset="0"/>
                <a:cs typeface="Arial" panose="020B0604020202020204" pitchFamily="34" charset="0"/>
              </a:rPr>
              <a:t> device designed to improve wastewater management and public safety. </a:t>
            </a:r>
            <a:r>
              <a:rPr lang="en-US" i="0" dirty="0">
                <a:solidFill>
                  <a:srgbClr val="000000"/>
                </a:solidFill>
                <a:effectLst/>
                <a:latin typeface="Arial" panose="020B0604020202020204" pitchFamily="34" charset="0"/>
                <a:cs typeface="Arial" panose="020B0604020202020204" pitchFamily="34" charset="0"/>
              </a:rPr>
              <a:t>This </a:t>
            </a:r>
            <a:r>
              <a:rPr lang="en-US" b="0" i="0" dirty="0">
                <a:solidFill>
                  <a:srgbClr val="000000"/>
                </a:solidFill>
                <a:effectLst/>
                <a:latin typeface="Arial" panose="020B0604020202020204" pitchFamily="34" charset="0"/>
                <a:cs typeface="Arial" panose="020B0604020202020204" pitchFamily="34" charset="0"/>
              </a:rPr>
              <a:t>system has several important </a:t>
            </a:r>
            <a:r>
              <a:rPr lang="en-US" i="0" dirty="0">
                <a:solidFill>
                  <a:srgbClr val="000000"/>
                </a:solidFill>
                <a:effectLst/>
                <a:latin typeface="Arial" panose="020B0604020202020204" pitchFamily="34" charset="0"/>
                <a:cs typeface="Arial" panose="020B0604020202020204" pitchFamily="34" charset="0"/>
              </a:rPr>
              <a:t>features</a:t>
            </a:r>
            <a:r>
              <a:rPr lang="en-US" b="1" i="0" dirty="0">
                <a:solidFill>
                  <a:srgbClr val="000000"/>
                </a:solidFill>
                <a:effectLst/>
                <a:latin typeface="Arial" panose="020B0604020202020204" pitchFamily="34" charset="0"/>
                <a:cs typeface="Arial" panose="020B0604020202020204" pitchFamily="34" charset="0"/>
              </a:rPr>
              <a:t>:</a:t>
            </a:r>
            <a:r>
              <a:rPr lang="en-US" b="0" i="0" dirty="0">
                <a:solidFill>
                  <a:srgbClr val="000000"/>
                </a:solidFill>
                <a:effectLst/>
                <a:latin typeface="Arial" panose="020B0604020202020204" pitchFamily="34" charset="0"/>
                <a:cs typeface="Arial" panose="020B0604020202020204" pitchFamily="34" charset="0"/>
              </a:rPr>
              <a:t> </a:t>
            </a:r>
          </a:p>
          <a:p>
            <a:pPr marL="285750" indent="-285750">
              <a:buFont typeface="Arial" panose="020B0604020202020204" pitchFamily="34" charset="0"/>
              <a:buChar char="•"/>
            </a:pPr>
            <a:r>
              <a:rPr lang="en-US" b="1" i="0" dirty="0">
                <a:solidFill>
                  <a:srgbClr val="000000"/>
                </a:solidFill>
                <a:effectLst/>
                <a:latin typeface="Arial" panose="020B0604020202020204" pitchFamily="34" charset="0"/>
                <a:cs typeface="Arial" panose="020B0604020202020204" pitchFamily="34" charset="0"/>
              </a:rPr>
              <a:t>IoT-based</a:t>
            </a:r>
            <a:r>
              <a:rPr lang="en-US" b="0" i="0" dirty="0">
                <a:solidFill>
                  <a:srgbClr val="000000"/>
                </a:solidFill>
                <a:effectLst/>
                <a:latin typeface="Arial" panose="020B0604020202020204" pitchFamily="34" charset="0"/>
                <a:cs typeface="Arial" panose="020B0604020202020204" pitchFamily="34" charset="0"/>
              </a:rPr>
              <a:t> </a:t>
            </a:r>
            <a:r>
              <a:rPr lang="en-US" b="1" i="0" dirty="0">
                <a:solidFill>
                  <a:srgbClr val="000000"/>
                </a:solidFill>
                <a:effectLst/>
                <a:latin typeface="Arial" panose="020B0604020202020204" pitchFamily="34" charset="0"/>
                <a:cs typeface="Arial" panose="020B0604020202020204" pitchFamily="34" charset="0"/>
              </a:rPr>
              <a:t>sensors:</a:t>
            </a:r>
            <a:r>
              <a:rPr lang="en-US" b="0" i="0" dirty="0">
                <a:solidFill>
                  <a:srgbClr val="000000"/>
                </a:solidFill>
                <a:effectLst/>
                <a:latin typeface="Arial" panose="020B0604020202020204" pitchFamily="34" charset="0"/>
                <a:cs typeface="Arial" panose="020B0604020202020204" pitchFamily="34" charset="0"/>
              </a:rPr>
              <a:t> </a:t>
            </a:r>
            <a:r>
              <a:rPr lang="en-US" i="0" dirty="0">
                <a:solidFill>
                  <a:srgbClr val="000000"/>
                </a:solidFill>
                <a:effectLst/>
                <a:latin typeface="Arial" panose="020B0604020202020204" pitchFamily="34" charset="0"/>
                <a:cs typeface="Arial" panose="020B0604020202020204" pitchFamily="34" charset="0"/>
              </a:rPr>
              <a:t>This</a:t>
            </a:r>
            <a:r>
              <a:rPr lang="en-US" b="0" i="0" dirty="0">
                <a:solidFill>
                  <a:srgbClr val="000000"/>
                </a:solidFill>
                <a:effectLst/>
                <a:latin typeface="Arial" panose="020B0604020202020204" pitchFamily="34" charset="0"/>
                <a:cs typeface="Arial" panose="020B0604020202020204" pitchFamily="34" charset="0"/>
              </a:rPr>
              <a:t> system uses IoT sensors installed in the</a:t>
            </a:r>
            <a:r>
              <a:rPr lang="en-US" dirty="0">
                <a:solidFill>
                  <a:srgbClr val="000000"/>
                </a:solidFill>
                <a:effectLst/>
                <a:latin typeface="Arial" panose="020B0604020202020204" pitchFamily="34" charset="0"/>
                <a:cs typeface="Arial" panose="020B0604020202020204" pitchFamily="34" charset="0"/>
              </a:rPr>
              <a:t> drain </a:t>
            </a:r>
            <a:r>
              <a:rPr lang="en-US" b="0" i="0" dirty="0">
                <a:solidFill>
                  <a:srgbClr val="000000"/>
                </a:solidFill>
                <a:effectLst/>
                <a:latin typeface="Arial" panose="020B0604020202020204" pitchFamily="34" charset="0"/>
                <a:cs typeface="Arial" panose="020B0604020202020204" pitchFamily="34" charset="0"/>
              </a:rPr>
              <a:t>to monitor various parameters such as water level, and </a:t>
            </a:r>
            <a:r>
              <a:rPr lang="en-US" i="0" dirty="0">
                <a:solidFill>
                  <a:srgbClr val="000000"/>
                </a:solidFill>
                <a:effectLst/>
                <a:latin typeface="Arial" panose="020B0604020202020204" pitchFamily="34" charset="0"/>
                <a:cs typeface="Arial" panose="020B0604020202020204" pitchFamily="34" charset="0"/>
              </a:rPr>
              <a:t>blockages</a:t>
            </a:r>
            <a:r>
              <a:rPr lang="en-US" b="0" i="0" dirty="0">
                <a:solidFill>
                  <a:srgbClr val="000000"/>
                </a:solidFill>
                <a:effectLst/>
                <a:latin typeface="Arial" panose="020B0604020202020204" pitchFamily="34" charset="0"/>
                <a:cs typeface="Arial" panose="020B0604020202020204" pitchFamily="34" charset="0"/>
              </a:rPr>
              <a:t>. Sensors </a:t>
            </a:r>
            <a:r>
              <a:rPr lang="en-US" i="0" dirty="0">
                <a:solidFill>
                  <a:srgbClr val="000000"/>
                </a:solidFill>
                <a:effectLst/>
                <a:latin typeface="Arial" panose="020B0604020202020204" pitchFamily="34" charset="0"/>
                <a:cs typeface="Arial" panose="020B0604020202020204" pitchFamily="34" charset="0"/>
              </a:rPr>
              <a:t>continuously</a:t>
            </a:r>
            <a:r>
              <a:rPr lang="en-US" b="0" i="0" dirty="0">
                <a:solidFill>
                  <a:srgbClr val="000000"/>
                </a:solidFill>
                <a:effectLst/>
                <a:latin typeface="Arial" panose="020B0604020202020204" pitchFamily="34" charset="0"/>
                <a:cs typeface="Arial" panose="020B0604020202020204" pitchFamily="34" charset="0"/>
              </a:rPr>
              <a:t> collect data and send it to </a:t>
            </a:r>
            <a:r>
              <a:rPr lang="en-US" b="1" i="0" dirty="0">
                <a:solidFill>
                  <a:srgbClr val="000000"/>
                </a:solidFill>
                <a:effectLst/>
                <a:latin typeface="Arial" panose="020B0604020202020204" pitchFamily="34" charset="0"/>
                <a:cs typeface="Arial" panose="020B0604020202020204" pitchFamily="34" charset="0"/>
              </a:rPr>
              <a:t>a</a:t>
            </a:r>
            <a:r>
              <a:rPr lang="en-US" b="0" i="0" dirty="0">
                <a:solidFill>
                  <a:srgbClr val="000000"/>
                </a:solidFill>
                <a:effectLst/>
                <a:latin typeface="Arial" panose="020B0604020202020204" pitchFamily="34" charset="0"/>
                <a:cs typeface="Arial" panose="020B0604020202020204" pitchFamily="34" charset="0"/>
              </a:rPr>
              <a:t> central control center.</a:t>
            </a:r>
          </a:p>
          <a:p>
            <a:pPr marL="285750" indent="-285750">
              <a:buFont typeface="Arial" panose="020B0604020202020204" pitchFamily="34" charset="0"/>
              <a:buChar char="•"/>
            </a:pPr>
            <a:r>
              <a:rPr lang="en-US" b="1" dirty="0">
                <a:solidFill>
                  <a:srgbClr val="000000"/>
                </a:solidFill>
                <a:latin typeface="Arial" panose="020B0604020202020204" pitchFamily="34" charset="0"/>
                <a:cs typeface="Arial" panose="020B0604020202020204" pitchFamily="34" charset="0"/>
              </a:rPr>
              <a:t>Alert </a:t>
            </a:r>
            <a:r>
              <a:rPr lang="en-US" b="1" i="0" dirty="0">
                <a:solidFill>
                  <a:srgbClr val="000000"/>
                </a:solidFill>
                <a:effectLst/>
                <a:latin typeface="Arial" panose="020B0604020202020204" pitchFamily="34" charset="0"/>
                <a:cs typeface="Arial" panose="020B0604020202020204" pitchFamily="34" charset="0"/>
              </a:rPr>
              <a:t>Management: </a:t>
            </a:r>
            <a:r>
              <a:rPr lang="en-US" i="0" dirty="0">
                <a:solidFill>
                  <a:srgbClr val="000000"/>
                </a:solidFill>
                <a:effectLst/>
                <a:latin typeface="Arial" panose="020B0604020202020204" pitchFamily="34" charset="0"/>
                <a:cs typeface="Arial" panose="020B0604020202020204" pitchFamily="34" charset="0"/>
              </a:rPr>
              <a:t>When an issue is detected, the system generates an alert. You can be immediately alerted about sewer conditions in your area and intervene to prevent sewer pipe failures and environmental damage. </a:t>
            </a:r>
          </a:p>
          <a:p>
            <a:pPr marL="285750" indent="-285750">
              <a:buFont typeface="Arial" panose="020B0604020202020204" pitchFamily="34" charset="0"/>
              <a:buChar char="•"/>
            </a:pPr>
            <a:r>
              <a:rPr lang="en-US" b="1" i="0" dirty="0">
                <a:solidFill>
                  <a:srgbClr val="000000"/>
                </a:solidFill>
                <a:effectLst/>
                <a:latin typeface="Arial" panose="020B0604020202020204" pitchFamily="34" charset="0"/>
                <a:cs typeface="Arial" panose="020B0604020202020204" pitchFamily="34" charset="0"/>
              </a:rPr>
              <a:t>Alarm system: </a:t>
            </a:r>
            <a:r>
              <a:rPr lang="en-US" i="0" dirty="0">
                <a:solidFill>
                  <a:srgbClr val="000000"/>
                </a:solidFill>
                <a:effectLst/>
                <a:latin typeface="Arial" panose="020B0604020202020204" pitchFamily="34" charset="0"/>
                <a:cs typeface="Arial" panose="020B0604020202020204" pitchFamily="34" charset="0"/>
              </a:rPr>
              <a:t>In addition to notifying</a:t>
            </a:r>
            <a:r>
              <a:rPr lang="en-US" dirty="0">
                <a:solidFill>
                  <a:srgbClr val="000000"/>
                </a:solidFill>
                <a:latin typeface="Arial" panose="020B0604020202020204" pitchFamily="34" charset="0"/>
                <a:cs typeface="Arial" panose="020B0604020202020204" pitchFamily="34" charset="0"/>
              </a:rPr>
              <a:t> the sewer department, warning lights are placed in manholes to alert nearby pedestrians and drivers to slow down.</a:t>
            </a:r>
            <a:r>
              <a:rPr lang="en-US" i="0" dirty="0">
                <a:solidFill>
                  <a:srgbClr val="000000"/>
                </a:solidFill>
                <a:effectLst/>
                <a:latin typeface="Arial" panose="020B0604020202020204" pitchFamily="34" charset="0"/>
                <a:cs typeface="Arial" panose="020B0604020202020204" pitchFamily="34" charset="0"/>
              </a:rPr>
              <a:t> </a:t>
            </a:r>
          </a:p>
          <a:p>
            <a:pPr marL="285750" indent="-285750">
              <a:buFont typeface="Arial" panose="020B0604020202020204" pitchFamily="34" charset="0"/>
              <a:buChar char="•"/>
            </a:pPr>
            <a:r>
              <a:rPr lang="en-US" b="1" i="0" dirty="0">
                <a:solidFill>
                  <a:srgbClr val="000000"/>
                </a:solidFill>
                <a:effectLst/>
                <a:latin typeface="Arial" panose="020B0604020202020204" pitchFamily="34" charset="0"/>
                <a:cs typeface="Arial" panose="020B0604020202020204" pitchFamily="34" charset="0"/>
              </a:rPr>
              <a:t>General Note</a:t>
            </a:r>
            <a:r>
              <a:rPr lang="en-US" i="0" dirty="0">
                <a:solidFill>
                  <a:srgbClr val="000000"/>
                </a:solidFill>
                <a:effectLst/>
                <a:latin typeface="Arial" panose="020B0604020202020204" pitchFamily="34" charset="0"/>
                <a:cs typeface="Arial" panose="020B0604020202020204" pitchFamily="34" charset="0"/>
              </a:rPr>
              <a:t>: The system also includes a dedicated mobile application. Notifies residents when serious issues arise and ensures timely and safe updates. </a:t>
            </a:r>
          </a:p>
          <a:p>
            <a:pPr marL="285750" indent="-285750">
              <a:buFont typeface="Arial" panose="020B0604020202020204" pitchFamily="34" charset="0"/>
              <a:buChar char="•"/>
            </a:pPr>
            <a:r>
              <a:rPr lang="en-US" b="1" i="0" dirty="0">
                <a:solidFill>
                  <a:srgbClr val="000000"/>
                </a:solidFill>
                <a:effectLst/>
                <a:latin typeface="Arial" panose="020B0604020202020204" pitchFamily="34" charset="0"/>
                <a:cs typeface="Arial" panose="020B0604020202020204" pitchFamily="34" charset="0"/>
              </a:rPr>
              <a:t>Temporary manhole cover: </a:t>
            </a:r>
            <a:r>
              <a:rPr lang="en-US" i="0" dirty="0">
                <a:solidFill>
                  <a:srgbClr val="000000"/>
                </a:solidFill>
                <a:effectLst/>
                <a:latin typeface="Arial" panose="020B0604020202020204" pitchFamily="34" charset="0"/>
                <a:cs typeface="Arial" panose="020B0604020202020204" pitchFamily="34" charset="0"/>
              </a:rPr>
              <a:t>To ensure the safety of public accidents can be prevented by sending temporary manhole covers during the monitoring period.</a:t>
            </a:r>
          </a:p>
          <a:p>
            <a:pPr marL="285750" indent="-285750">
              <a:buFont typeface="Arial" panose="020B0604020202020204" pitchFamily="34" charset="0"/>
              <a:buChar char="•"/>
            </a:pPr>
            <a:r>
              <a:rPr lang="en-US" b="1" dirty="0">
                <a:solidFill>
                  <a:srgbClr val="000000"/>
                </a:solidFill>
                <a:latin typeface="Arial" panose="020B0604020202020204" pitchFamily="34" charset="0"/>
                <a:cs typeface="Arial" panose="020B0604020202020204" pitchFamily="34" charset="0"/>
              </a:rPr>
              <a:t>M</a:t>
            </a:r>
            <a:r>
              <a:rPr lang="en-US" b="1" i="0" dirty="0">
                <a:solidFill>
                  <a:srgbClr val="000000"/>
                </a:solidFill>
                <a:effectLst/>
                <a:latin typeface="Arial" panose="020B0604020202020204" pitchFamily="34" charset="0"/>
                <a:cs typeface="Arial" panose="020B0604020202020204" pitchFamily="34" charset="0"/>
              </a:rPr>
              <a:t>anhole cover guide</a:t>
            </a:r>
            <a:r>
              <a:rPr lang="en-US" i="0" dirty="0">
                <a:solidFill>
                  <a:srgbClr val="000000"/>
                </a:solidFill>
                <a:effectLst/>
                <a:latin typeface="Arial" panose="020B0604020202020204" pitchFamily="34" charset="0"/>
                <a:cs typeface="Arial" panose="020B0604020202020204" pitchFamily="34" charset="0"/>
              </a:rPr>
              <a:t>: This is an application that allows passengers to quickly evacuate the location in th</a:t>
            </a:r>
            <a:r>
              <a:rPr lang="en-US" dirty="0">
                <a:solidFill>
                  <a:srgbClr val="000000"/>
                </a:solidFill>
                <a:latin typeface="Arial" panose="020B0604020202020204" pitchFamily="34" charset="0"/>
                <a:cs typeface="Arial" panose="020B0604020202020204" pitchFamily="34" charset="0"/>
              </a:rPr>
              <a:t>e event of </a:t>
            </a:r>
            <a:r>
              <a:rPr lang="en-US" i="0" dirty="0">
                <a:solidFill>
                  <a:srgbClr val="000000"/>
                </a:solidFill>
                <a:effectLst/>
                <a:latin typeface="Arial" panose="020B0604020202020204" pitchFamily="34" charset="0"/>
                <a:cs typeface="Arial" panose="020B0604020202020204" pitchFamily="34" charset="0"/>
              </a:rPr>
              <a:t>an emergency. To prevent this, a real-time map of manhole cover locations is included. </a:t>
            </a:r>
          </a:p>
          <a:p>
            <a:pPr marL="285750" indent="-285750">
              <a:buFont typeface="Arial" panose="020B0604020202020204" pitchFamily="34" charset="0"/>
              <a:buChar char="•"/>
            </a:pPr>
            <a:endParaRPr lang="en-US" i="0" dirty="0">
              <a:solidFill>
                <a:srgbClr val="000000"/>
              </a:solidFill>
              <a:effectLst/>
              <a:latin typeface="Arial" panose="020B0604020202020204" pitchFamily="34" charset="0"/>
              <a:cs typeface="Arial" panose="020B0604020202020204" pitchFamily="34" charset="0"/>
            </a:endParaRPr>
          </a:p>
          <a:p>
            <a:r>
              <a:rPr lang="en-US" i="0" dirty="0">
                <a:solidFill>
                  <a:srgbClr val="000000"/>
                </a:solidFill>
                <a:effectLst/>
                <a:latin typeface="Arial" panose="020B0604020202020204" pitchFamily="34" charset="0"/>
                <a:cs typeface="Arial" panose="020B0604020202020204" pitchFamily="34" charset="0"/>
              </a:rPr>
              <a:t>The solution integrates the Internet of Things, artificial intelligence, and communications technologies to improve wastewater management, improve public safety, and reduce environmental risks.</a:t>
            </a:r>
            <a:endParaRPr lang="en-IN" dirty="0">
              <a:latin typeface="Arial" panose="020B0604020202020204" pitchFamily="34" charset="0"/>
              <a:cs typeface="Arial" panose="020B0604020202020204" pitchFamily="34" charset="0"/>
            </a:endParaRPr>
          </a:p>
          <a:p>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492</TotalTime>
  <Words>1355</Words>
  <Application>Microsoft Office PowerPoint</Application>
  <PresentationFormat>Widescreen</PresentationFormat>
  <Paragraphs>120</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Arial MT</vt:lpstr>
      <vt:lpstr>Calibri</vt:lpstr>
      <vt:lpstr>Roboto Condensed Light</vt:lpstr>
      <vt:lpstr>Times New Roman</vt:lpstr>
      <vt:lpstr>Office Theme</vt:lpstr>
      <vt:lpstr>PowerPoint Presentation</vt:lpstr>
      <vt:lpstr>PowerPoint Presentation</vt:lpstr>
      <vt:lpstr>Team details</vt:lpstr>
      <vt:lpstr>PowerPoint Presentation</vt:lpstr>
      <vt:lpstr>PowerPoint Presentation</vt:lpstr>
      <vt:lpstr>PowerPoint Presentation</vt:lpstr>
      <vt:lpstr>Describe the problem statement (200 words)</vt:lpstr>
      <vt:lpstr>PowerPoint Presentation</vt:lpstr>
      <vt:lpstr>Proposed solution / your big Idea (200 words)</vt:lpstr>
      <vt:lpstr>PowerPoint Presentation</vt:lpstr>
      <vt:lpstr>PowerPoint Presentation</vt:lpstr>
      <vt:lpstr>PowerPoint Presentation</vt:lpstr>
      <vt:lpstr>How does your innovation accelerate change with the power of Technology? (200 words)</vt:lpstr>
      <vt:lpstr>How is your solution different/unique from other solutions in market  (150 words)</vt:lpstr>
      <vt:lpstr>Testimonials received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Sharanya</dc:creator>
  <cp:lastModifiedBy>Sai Sharanya</cp:lastModifiedBy>
  <cp:revision>6</cp:revision>
  <dcterms:created xsi:type="dcterms:W3CDTF">2023-09-05T06:39:25Z</dcterms:created>
  <dcterms:modified xsi:type="dcterms:W3CDTF">2023-09-14T15:42:53Z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2023-07-27T00:00:00Z</vt:filetime>
  </property>
  <property fmtid="{D5CDD505-2E9C-101B-9397-08002B2CF9AE}" pid="3" name="Creator">
    <vt:lpwstr>Microsoft® PowerPoint® 2016</vt:lpwstr>
  </property>
  <property fmtid="{D5CDD505-2E9C-101B-9397-08002B2CF9AE}" pid="4" name="LastSaved">
    <vt:filetime>2023-09-05T00:00:00Z</vt:filetime>
  </property>
</Properties>
</file>